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4"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16"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A21EC03A-01AF-4E66-851A-E7E6130BA651}" type="datetimeFigureOut">
              <a:rPr lang="en-US" smtClean="0"/>
              <a:t>7/12/2015</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986C7E5-9758-4489-9A4F-9B294EF6458B}"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1EC03A-01AF-4E66-851A-E7E6130BA651}" type="datetimeFigureOut">
              <a:rPr lang="en-US" smtClean="0"/>
              <a:t>7/12/2015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86C7E5-9758-4489-9A4F-9B294EF6458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A21EC03A-01AF-4E66-851A-E7E6130BA651}" type="datetimeFigureOut">
              <a:rPr lang="en-US" smtClean="0"/>
              <a:t>7/12/2015</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986C7E5-9758-4489-9A4F-9B294EF6458B}"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21EC03A-01AF-4E66-851A-E7E6130BA651}" type="datetimeFigureOut">
              <a:rPr lang="en-US" smtClean="0"/>
              <a:t>7/12/2015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7986C7E5-9758-4489-9A4F-9B294EF6458B}"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A21EC03A-01AF-4E66-851A-E7E6130BA651}" type="datetimeFigureOut">
              <a:rPr lang="en-US" smtClean="0"/>
              <a:t>7/12/2015</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986C7E5-9758-4489-9A4F-9B294EF6458B}"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A21EC03A-01AF-4E66-851A-E7E6130BA651}" type="datetimeFigureOut">
              <a:rPr lang="en-US" smtClean="0"/>
              <a:t>7/12/2015</a:t>
            </a:fld>
            <a:endParaRPr lang="en-US"/>
          </a:p>
        </p:txBody>
      </p:sp>
      <p:sp>
        <p:nvSpPr>
          <p:cNvPr id="10" name="Slide Number Placeholder 9"/>
          <p:cNvSpPr>
            <a:spLocks noGrp="1"/>
          </p:cNvSpPr>
          <p:nvPr>
            <p:ph type="sldNum" sz="quarter" idx="16"/>
          </p:nvPr>
        </p:nvSpPr>
        <p:spPr/>
        <p:txBody>
          <a:bodyPr rtlCol="0"/>
          <a:lstStyle/>
          <a:p>
            <a:fld id="{7986C7E5-9758-4489-9A4F-9B294EF6458B}"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A21EC03A-01AF-4E66-851A-E7E6130BA651}" type="datetimeFigureOut">
              <a:rPr lang="en-US" smtClean="0"/>
              <a:t>7/12/2015</a:t>
            </a:fld>
            <a:endParaRPr lang="en-US"/>
          </a:p>
        </p:txBody>
      </p:sp>
      <p:sp>
        <p:nvSpPr>
          <p:cNvPr id="12" name="Slide Number Placeholder 11"/>
          <p:cNvSpPr>
            <a:spLocks noGrp="1"/>
          </p:cNvSpPr>
          <p:nvPr>
            <p:ph type="sldNum" sz="quarter" idx="16"/>
          </p:nvPr>
        </p:nvSpPr>
        <p:spPr/>
        <p:txBody>
          <a:bodyPr rtlCol="0"/>
          <a:lstStyle/>
          <a:p>
            <a:fld id="{7986C7E5-9758-4489-9A4F-9B294EF6458B}"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21EC03A-01AF-4E66-851A-E7E6130BA651}" type="datetimeFigureOut">
              <a:rPr lang="en-US" smtClean="0"/>
              <a:t>7/12/2015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7986C7E5-9758-4489-9A4F-9B294EF6458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1EC03A-01AF-4E66-851A-E7E6130BA651}" type="datetimeFigureOut">
              <a:rPr lang="en-US" smtClean="0"/>
              <a:t>7/12/2015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7986C7E5-9758-4489-9A4F-9B294EF6458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21EC03A-01AF-4E66-851A-E7E6130BA651}" type="datetimeFigureOut">
              <a:rPr lang="en-US" smtClean="0"/>
              <a:t>7/12/2015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7986C7E5-9758-4489-9A4F-9B294EF6458B}"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A21EC03A-01AF-4E66-851A-E7E6130BA651}" type="datetimeFigureOut">
              <a:rPr lang="en-US" smtClean="0"/>
              <a:t>7/12/2015</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7986C7E5-9758-4489-9A4F-9B294EF6458B}"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A21EC03A-01AF-4E66-851A-E7E6130BA651}" type="datetimeFigureOut">
              <a:rPr lang="en-US" smtClean="0"/>
              <a:t>7/12/2015</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986C7E5-9758-4489-9A4F-9B294EF6458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36.gif"/><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39.gif"/><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50.gif"/><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The Supreme Court’s Role in Promoting Civil Rights</a:t>
            </a:r>
            <a:endParaRPr lang="en-US" dirty="0"/>
          </a:p>
        </p:txBody>
      </p:sp>
      <p:sp>
        <p:nvSpPr>
          <p:cNvPr id="3" name="Subtitle 2"/>
          <p:cNvSpPr>
            <a:spLocks noGrp="1"/>
          </p:cNvSpPr>
          <p:nvPr>
            <p:ph type="subTitle" idx="1"/>
          </p:nvPr>
        </p:nvSpPr>
        <p:spPr/>
        <p:txBody>
          <a:bodyPr/>
          <a:lstStyle/>
          <a:p>
            <a:r>
              <a:rPr lang="en-US" dirty="0" smtClean="0"/>
              <a:t>Judicial Activism and the Civil Rights Movement</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1371600"/>
            <a:ext cx="3282272" cy="22352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1400" y="1342427"/>
            <a:ext cx="2895600" cy="2293545"/>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29400" y="1337272"/>
            <a:ext cx="2155693" cy="2298700"/>
          </a:xfrm>
          <a:prstGeom prst="rect">
            <a:avLst/>
          </a:prstGeom>
        </p:spPr>
      </p:pic>
    </p:spTree>
    <p:extLst>
      <p:ext uri="{BB962C8B-B14F-4D97-AF65-F5344CB8AC3E}">
        <p14:creationId xmlns:p14="http://schemas.microsoft.com/office/powerpoint/2010/main" val="6021427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Loving V. Virginia (1967) </a:t>
            </a:r>
            <a:endParaRPr lang="en-US" dirty="0"/>
          </a:p>
        </p:txBody>
      </p:sp>
      <p:sp>
        <p:nvSpPr>
          <p:cNvPr id="3" name="Content Placeholder 2"/>
          <p:cNvSpPr>
            <a:spLocks noGrp="1"/>
          </p:cNvSpPr>
          <p:nvPr>
            <p:ph sz="quarter" idx="1"/>
          </p:nvPr>
        </p:nvSpPr>
        <p:spPr/>
        <p:txBody>
          <a:bodyPr/>
          <a:lstStyle/>
          <a:p>
            <a:r>
              <a:rPr lang="en-US" dirty="0"/>
              <a:t>The Supreme Court ruled that laws banning interracial marriage were unconstitutional in this case. </a:t>
            </a:r>
            <a:r>
              <a:rPr lang="en-US" dirty="0" smtClean="0"/>
              <a:t>  It was considered precedent for the more recent ruling that gay marriage was legal.</a:t>
            </a:r>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5105400" y="1752599"/>
            <a:ext cx="3124200" cy="4716821"/>
          </a:xfrm>
        </p:spPr>
      </p:pic>
    </p:spTree>
    <p:extLst>
      <p:ext uri="{BB962C8B-B14F-4D97-AF65-F5344CB8AC3E}">
        <p14:creationId xmlns:p14="http://schemas.microsoft.com/office/powerpoint/2010/main" val="11635963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Engle V. Vitale (1962) </a:t>
            </a:r>
            <a:endParaRPr lang="en-US" dirty="0"/>
          </a:p>
        </p:txBody>
      </p:sp>
      <p:sp>
        <p:nvSpPr>
          <p:cNvPr id="4" name="Content Placeholder 3"/>
          <p:cNvSpPr>
            <a:spLocks noGrp="1"/>
          </p:cNvSpPr>
          <p:nvPr>
            <p:ph sz="quarter" idx="2"/>
          </p:nvPr>
        </p:nvSpPr>
        <p:spPr/>
        <p:txBody>
          <a:bodyPr>
            <a:normAutofit fontScale="92500" lnSpcReduction="20000"/>
          </a:bodyPr>
          <a:lstStyle/>
          <a:p>
            <a:r>
              <a:rPr lang="en-US" dirty="0"/>
              <a:t>In this case, the Court ruled that requiring students to recite a non-denominational prayer was unconstitutional – because people had the right to refuse to practice any religious faith, and requiring participation or even subjecting them to participation violated their rights. </a:t>
            </a:r>
          </a:p>
        </p:txBody>
      </p:sp>
      <p:pic>
        <p:nvPicPr>
          <p:cNvPr id="7" name="Content Placeholder 6"/>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838200" y="1608901"/>
            <a:ext cx="3352800" cy="5051552"/>
          </a:xfrm>
        </p:spPr>
      </p:pic>
    </p:spTree>
    <p:extLst>
      <p:ext uri="{BB962C8B-B14F-4D97-AF65-F5344CB8AC3E}">
        <p14:creationId xmlns:p14="http://schemas.microsoft.com/office/powerpoint/2010/main" val="4714305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Kent V. The United States (1966) </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a:t>In this case, the Supreme Court ruled that it was possible to try a 16 year old accused criminal as an adult; but only after a full investigation had been completed to determine whether or not it was appropriate to do so.  In this case, that had not taken place. </a:t>
            </a:r>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495800" y="1981200"/>
            <a:ext cx="4404760" cy="3124200"/>
          </a:xfrm>
        </p:spPr>
      </p:pic>
    </p:spTree>
    <p:extLst>
      <p:ext uri="{BB962C8B-B14F-4D97-AF65-F5344CB8AC3E}">
        <p14:creationId xmlns:p14="http://schemas.microsoft.com/office/powerpoint/2010/main" val="36321695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Santa Fe V. Doe (2000)</a:t>
            </a:r>
            <a:endParaRPr lang="en-US" dirty="0"/>
          </a:p>
        </p:txBody>
      </p:sp>
      <p:sp>
        <p:nvSpPr>
          <p:cNvPr id="3" name="Content Placeholder 2"/>
          <p:cNvSpPr>
            <a:spLocks noGrp="1"/>
          </p:cNvSpPr>
          <p:nvPr>
            <p:ph sz="quarter" idx="1"/>
          </p:nvPr>
        </p:nvSpPr>
        <p:spPr/>
        <p:txBody>
          <a:bodyPr/>
          <a:lstStyle/>
          <a:p>
            <a:r>
              <a:rPr lang="en-US" dirty="0"/>
              <a:t>The Supreme Court ruled that it was unconstitutional for students to lead prayers as part of the pre-game ceremonies at a high school football game. </a:t>
            </a:r>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959350" y="2332038"/>
            <a:ext cx="3657600" cy="3086100"/>
          </a:xfrm>
        </p:spPr>
      </p:pic>
    </p:spTree>
    <p:extLst>
      <p:ext uri="{BB962C8B-B14F-4D97-AF65-F5344CB8AC3E}">
        <p14:creationId xmlns:p14="http://schemas.microsoft.com/office/powerpoint/2010/main" val="25574389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California Board of Regents V. Bakke 							(1978)</a:t>
            </a:r>
            <a:endParaRPr lang="en-US" dirty="0"/>
          </a:p>
        </p:txBody>
      </p:sp>
      <p:sp>
        <p:nvSpPr>
          <p:cNvPr id="3" name="Content Placeholder 2"/>
          <p:cNvSpPr>
            <a:spLocks noGrp="1"/>
          </p:cNvSpPr>
          <p:nvPr>
            <p:ph sz="quarter" idx="1"/>
          </p:nvPr>
        </p:nvSpPr>
        <p:spPr>
          <a:xfrm>
            <a:off x="152400" y="1589566"/>
            <a:ext cx="4343400" cy="5420834"/>
          </a:xfrm>
        </p:spPr>
        <p:txBody>
          <a:bodyPr>
            <a:normAutofit fontScale="77500" lnSpcReduction="20000"/>
          </a:bodyPr>
          <a:lstStyle/>
          <a:p>
            <a:r>
              <a:rPr lang="en-US" dirty="0"/>
              <a:t>Two major rulings came out of this decision regarding admittance into a medical school.  When a white student was denied admission to the University because sixteen places in the med school had been reserved for minority candidates, he sued, claiming that this violated his right to equal protection under the law.  The Court agree, in part.  They stated that – in this instance – the student had been discriminated against.  But, they also stated that it was </a:t>
            </a:r>
            <a:r>
              <a:rPr lang="en-US" i="1" u="sng" dirty="0"/>
              <a:t>acceptable for race to be one factor in admissions</a:t>
            </a:r>
            <a:r>
              <a:rPr lang="en-US" dirty="0"/>
              <a:t> – it just couldn’t be the only criteria in determining who was accepted. </a:t>
            </a:r>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876800" y="1598664"/>
            <a:ext cx="3276600" cy="4980433"/>
          </a:xfrm>
        </p:spPr>
      </p:pic>
    </p:spTree>
    <p:extLst>
      <p:ext uri="{BB962C8B-B14F-4D97-AF65-F5344CB8AC3E}">
        <p14:creationId xmlns:p14="http://schemas.microsoft.com/office/powerpoint/2010/main" val="34116744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Brown V. Board of Education (1954)</a:t>
            </a:r>
            <a:endParaRPr lang="en-US" dirty="0"/>
          </a:p>
        </p:txBody>
      </p:sp>
      <p:pic>
        <p:nvPicPr>
          <p:cNvPr id="6" name="Content Placeholder 5"/>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838200" y="1676400"/>
            <a:ext cx="2974848" cy="4648201"/>
          </a:xfrm>
        </p:spPr>
      </p:pic>
      <p:sp>
        <p:nvSpPr>
          <p:cNvPr id="4" name="Content Placeholder 3"/>
          <p:cNvSpPr>
            <a:spLocks noGrp="1"/>
          </p:cNvSpPr>
          <p:nvPr>
            <p:ph sz="quarter" idx="2"/>
          </p:nvPr>
        </p:nvSpPr>
        <p:spPr/>
        <p:txBody>
          <a:bodyPr>
            <a:normAutofit lnSpcReduction="10000"/>
          </a:bodyPr>
          <a:lstStyle/>
          <a:p>
            <a:r>
              <a:rPr lang="en-US" dirty="0"/>
              <a:t>In this case, the Supreme Court overturned the case of </a:t>
            </a:r>
            <a:r>
              <a:rPr lang="en-US" i="1" dirty="0"/>
              <a:t>Plessy V. Ferguson</a:t>
            </a:r>
            <a:r>
              <a:rPr lang="en-US" dirty="0"/>
              <a:t>, ruling that segregation in the public schools was unlawful.  </a:t>
            </a:r>
            <a:r>
              <a:rPr lang="en-US" dirty="0" smtClean="0"/>
              <a:t>Many historians consider this the ruling which sparked the Civil Rights Movement.</a:t>
            </a:r>
            <a:endParaRPr lang="en-US" dirty="0"/>
          </a:p>
        </p:txBody>
      </p:sp>
    </p:spTree>
    <p:extLst>
      <p:ext uri="{BB962C8B-B14F-4D97-AF65-F5344CB8AC3E}">
        <p14:creationId xmlns:p14="http://schemas.microsoft.com/office/powerpoint/2010/main" val="39034463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Morse V. Frederick (2007) </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856982" y="1589088"/>
            <a:ext cx="3391436" cy="4572000"/>
          </a:xfrm>
        </p:spPr>
      </p:pic>
      <p:sp>
        <p:nvSpPr>
          <p:cNvPr id="4" name="Content Placeholder 3"/>
          <p:cNvSpPr>
            <a:spLocks noGrp="1"/>
          </p:cNvSpPr>
          <p:nvPr>
            <p:ph sz="quarter" idx="2"/>
          </p:nvPr>
        </p:nvSpPr>
        <p:spPr/>
        <p:txBody>
          <a:bodyPr>
            <a:normAutofit fontScale="85000" lnSpcReduction="10000"/>
          </a:bodyPr>
          <a:lstStyle/>
          <a:p>
            <a:r>
              <a:rPr lang="en-US" dirty="0"/>
              <a:t>In this case, the Supreme Court ruled that a school district in Alaska acted within their rights when they punished a student for displaying a banner promoting drug use at an event students were attending.  It continued a long tradition of limits on free speech when someone was encouraging criminal behavior. </a:t>
            </a:r>
          </a:p>
        </p:txBody>
      </p:sp>
    </p:spTree>
    <p:extLst>
      <p:ext uri="{BB962C8B-B14F-4D97-AF65-F5344CB8AC3E}">
        <p14:creationId xmlns:p14="http://schemas.microsoft.com/office/powerpoint/2010/main" val="13001773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Obergefell</a:t>
            </a:r>
            <a:r>
              <a:rPr lang="en-US" dirty="0" smtClean="0"/>
              <a:t> V. Hodges (2015) </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a:t>In this very recent decision, the Supreme Court ruled that it was unlawful to deny homosexual couples the right to marry.  The court ruled that the 14</a:t>
            </a:r>
            <a:r>
              <a:rPr lang="en-US" baseline="30000" dirty="0"/>
              <a:t>th</a:t>
            </a:r>
            <a:r>
              <a:rPr lang="en-US" dirty="0"/>
              <a:t> Amendment’s “equal protection under the law” ruling applied to people of differing sexual orientation. </a:t>
            </a:r>
          </a:p>
        </p:txBody>
      </p:sp>
      <p:pic>
        <p:nvPicPr>
          <p:cNvPr id="4" name="Content Placeholder 3"/>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495800" y="1742896"/>
            <a:ext cx="3886200" cy="4265341"/>
          </a:xfrm>
        </p:spPr>
      </p:pic>
    </p:spTree>
    <p:extLst>
      <p:ext uri="{BB962C8B-B14F-4D97-AF65-F5344CB8AC3E}">
        <p14:creationId xmlns:p14="http://schemas.microsoft.com/office/powerpoint/2010/main" val="33050842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Part II.  People and Their Influences</a:t>
            </a:r>
            <a:endParaRPr lang="en-US" dirty="0"/>
          </a:p>
        </p:txBody>
      </p:sp>
      <p:sp>
        <p:nvSpPr>
          <p:cNvPr id="5" name="Title 4"/>
          <p:cNvSpPr>
            <a:spLocks noGrp="1"/>
          </p:cNvSpPr>
          <p:nvPr>
            <p:ph type="title"/>
          </p:nvPr>
        </p:nvSpPr>
        <p:spPr/>
        <p:txBody>
          <a:bodyPr/>
          <a:lstStyle/>
          <a:p>
            <a:r>
              <a:rPr lang="en-US" dirty="0" smtClean="0"/>
              <a:t>Identifications and Vocabulary</a:t>
            </a:r>
            <a:endParaRPr lang="en-US" dirty="0"/>
          </a:p>
        </p:txBody>
      </p:sp>
    </p:spTree>
    <p:extLst>
      <p:ext uri="{BB962C8B-B14F-4D97-AF65-F5344CB8AC3E}">
        <p14:creationId xmlns:p14="http://schemas.microsoft.com/office/powerpoint/2010/main" val="28211133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Chief Justice Earl Warren</a:t>
            </a:r>
            <a:endParaRPr lang="en-US" dirty="0"/>
          </a:p>
        </p:txBody>
      </p:sp>
      <p:pic>
        <p:nvPicPr>
          <p:cNvPr id="8" name="Content Placeholder 7"/>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838200" y="1600200"/>
            <a:ext cx="3657600" cy="4562495"/>
          </a:xfrm>
        </p:spPr>
      </p:pic>
      <p:sp>
        <p:nvSpPr>
          <p:cNvPr id="6" name="Content Placeholder 5"/>
          <p:cNvSpPr>
            <a:spLocks noGrp="1"/>
          </p:cNvSpPr>
          <p:nvPr>
            <p:ph sz="quarter" idx="2"/>
          </p:nvPr>
        </p:nvSpPr>
        <p:spPr/>
        <p:txBody>
          <a:bodyPr>
            <a:normAutofit fontScale="92500" lnSpcReduction="10000"/>
          </a:bodyPr>
          <a:lstStyle/>
          <a:p>
            <a:r>
              <a:rPr lang="en-US" dirty="0"/>
              <a:t>He was the Chief Justice of the Supreme Court in 1954 when the </a:t>
            </a:r>
            <a:r>
              <a:rPr lang="en-US" i="1" dirty="0"/>
              <a:t>Brown V. Board of Education</a:t>
            </a:r>
            <a:r>
              <a:rPr lang="en-US" dirty="0"/>
              <a:t> decision came down, and he was an advocate of judicial activism – interpreting laws in a manner which generally promoted civil rights and the rights of the accused. </a:t>
            </a:r>
          </a:p>
        </p:txBody>
      </p:sp>
    </p:spTree>
    <p:extLst>
      <p:ext uri="{BB962C8B-B14F-4D97-AF65-F5344CB8AC3E}">
        <p14:creationId xmlns:p14="http://schemas.microsoft.com/office/powerpoint/2010/main" val="28108460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Mapp</a:t>
            </a:r>
            <a:r>
              <a:rPr lang="en-US" dirty="0" smtClean="0"/>
              <a:t> V. Ohio (1961)</a:t>
            </a:r>
            <a:endParaRPr lang="en-US" dirty="0"/>
          </a:p>
        </p:txBody>
      </p:sp>
      <p:sp>
        <p:nvSpPr>
          <p:cNvPr id="5" name="Content Placeholder 4"/>
          <p:cNvSpPr>
            <a:spLocks noGrp="1"/>
          </p:cNvSpPr>
          <p:nvPr>
            <p:ph sz="quarter" idx="1"/>
          </p:nvPr>
        </p:nvSpPr>
        <p:spPr/>
        <p:txBody>
          <a:bodyPr/>
          <a:lstStyle/>
          <a:p>
            <a:r>
              <a:rPr lang="en-US" dirty="0"/>
              <a:t>The Supreme Court ruled that evidence gathered in unlawful searches  - such as the obscene materials gathered from the home of a Cleveland woman – must be excluded from court. </a:t>
            </a:r>
          </a:p>
        </p:txBody>
      </p:sp>
      <p:pic>
        <p:nvPicPr>
          <p:cNvPr id="2" name="Content Placeholder 1"/>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876800" y="1615725"/>
            <a:ext cx="3459268" cy="4572000"/>
          </a:xfrm>
        </p:spPr>
      </p:pic>
    </p:spTree>
    <p:extLst>
      <p:ext uri="{BB962C8B-B14F-4D97-AF65-F5344CB8AC3E}">
        <p14:creationId xmlns:p14="http://schemas.microsoft.com/office/powerpoint/2010/main" val="28208098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Thurgood Marshall</a:t>
            </a:r>
            <a:endParaRPr lang="en-US" dirty="0"/>
          </a:p>
        </p:txBody>
      </p:sp>
      <p:pic>
        <p:nvPicPr>
          <p:cNvPr id="7" name="Content Placeholder 6"/>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762000" y="1676400"/>
            <a:ext cx="3505200" cy="4552208"/>
          </a:xfrm>
        </p:spPr>
      </p:pic>
      <p:sp>
        <p:nvSpPr>
          <p:cNvPr id="6" name="Content Placeholder 5"/>
          <p:cNvSpPr>
            <a:spLocks noGrp="1"/>
          </p:cNvSpPr>
          <p:nvPr>
            <p:ph sz="quarter" idx="2"/>
          </p:nvPr>
        </p:nvSpPr>
        <p:spPr/>
        <p:txBody>
          <a:bodyPr/>
          <a:lstStyle/>
          <a:p>
            <a:r>
              <a:rPr lang="en-US" dirty="0"/>
              <a:t>He was the NAACP lawyer who argued the case of </a:t>
            </a:r>
            <a:r>
              <a:rPr lang="en-US" i="1" dirty="0"/>
              <a:t>Brown V. Board of Education, Topeka, KS</a:t>
            </a:r>
            <a:r>
              <a:rPr lang="en-US" dirty="0"/>
              <a:t> in 1954, won it, and went on to become the first African-American justice on the Supreme Court. </a:t>
            </a:r>
          </a:p>
          <a:p>
            <a:endParaRPr lang="en-US" dirty="0"/>
          </a:p>
        </p:txBody>
      </p:sp>
    </p:spTree>
    <p:extLst>
      <p:ext uri="{BB962C8B-B14F-4D97-AF65-F5344CB8AC3E}">
        <p14:creationId xmlns:p14="http://schemas.microsoft.com/office/powerpoint/2010/main" val="17426777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Jim Crow</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85800" y="1752599"/>
            <a:ext cx="3429000" cy="4781725"/>
          </a:xfrm>
        </p:spPr>
      </p:pic>
      <p:sp>
        <p:nvSpPr>
          <p:cNvPr id="4" name="Content Placeholder 3"/>
          <p:cNvSpPr>
            <a:spLocks noGrp="1"/>
          </p:cNvSpPr>
          <p:nvPr>
            <p:ph sz="quarter" idx="2"/>
          </p:nvPr>
        </p:nvSpPr>
        <p:spPr/>
        <p:txBody>
          <a:bodyPr/>
          <a:lstStyle/>
          <a:p>
            <a:r>
              <a:rPr lang="en-US" dirty="0"/>
              <a:t>This is the term for segregation laws in the Southern states</a:t>
            </a:r>
            <a:r>
              <a:rPr lang="en-US" dirty="0" smtClean="0"/>
              <a:t>.  The term is named after an old, racist comedy routine in which white actors would paint themselves in bootblack and behave foolishly.</a:t>
            </a:r>
            <a:endParaRPr lang="en-US" dirty="0"/>
          </a:p>
        </p:txBody>
      </p:sp>
    </p:spTree>
    <p:extLst>
      <p:ext uri="{BB962C8B-B14F-4D97-AF65-F5344CB8AC3E}">
        <p14:creationId xmlns:p14="http://schemas.microsoft.com/office/powerpoint/2010/main" val="18725004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 Dr. Martin Luther King, Jr. </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a:t>He rose to fame by leading the Montgomery Bus Boycott, founded the Southern Christian Leadership Conference, led the protests to end segregation in Alabama in 1963, and delivered the famous “I Have A Dream” speech at the March on Washington for Jobs and Freedom.</a:t>
            </a:r>
          </a:p>
          <a:p>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800600" y="1676400"/>
            <a:ext cx="3581400" cy="4336303"/>
          </a:xfrm>
        </p:spPr>
      </p:pic>
    </p:spTree>
    <p:extLst>
      <p:ext uri="{BB962C8B-B14F-4D97-AF65-F5344CB8AC3E}">
        <p14:creationId xmlns:p14="http://schemas.microsoft.com/office/powerpoint/2010/main" val="25019113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Rosa Parks</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09600" y="1676400"/>
            <a:ext cx="3886200" cy="4682331"/>
          </a:xfrm>
        </p:spPr>
      </p:pic>
      <p:sp>
        <p:nvSpPr>
          <p:cNvPr id="4" name="Content Placeholder 3"/>
          <p:cNvSpPr>
            <a:spLocks noGrp="1"/>
          </p:cNvSpPr>
          <p:nvPr>
            <p:ph sz="quarter" idx="2"/>
          </p:nvPr>
        </p:nvSpPr>
        <p:spPr/>
        <p:txBody>
          <a:bodyPr/>
          <a:lstStyle/>
          <a:p>
            <a:r>
              <a:rPr lang="en-US" dirty="0"/>
              <a:t>She started the Montgomery Bus Boycott by refusing to give up her seat on the bus. </a:t>
            </a:r>
            <a:r>
              <a:rPr lang="en-US" dirty="0" smtClean="0"/>
              <a:t> After she was arrested, she used her influence as an assistant to Rep. John Conyers in Michigan.</a:t>
            </a:r>
            <a:endParaRPr lang="en-US" dirty="0"/>
          </a:p>
        </p:txBody>
      </p:sp>
    </p:spTree>
    <p:extLst>
      <p:ext uri="{BB962C8B-B14F-4D97-AF65-F5344CB8AC3E}">
        <p14:creationId xmlns:p14="http://schemas.microsoft.com/office/powerpoint/2010/main" val="7277597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President Dwight David Eisenhower</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a:t>This American President authorized the use of military force in 1957 to integrate Little Rock’s Central High school in Arkansas.  When Governor </a:t>
            </a:r>
            <a:r>
              <a:rPr lang="en-US" dirty="0" err="1"/>
              <a:t>Orval</a:t>
            </a:r>
            <a:r>
              <a:rPr lang="en-US" dirty="0"/>
              <a:t> </a:t>
            </a:r>
            <a:r>
              <a:rPr lang="en-US" dirty="0" err="1"/>
              <a:t>Faubus</a:t>
            </a:r>
            <a:r>
              <a:rPr lang="en-US" dirty="0"/>
              <a:t> refused to cooperate, he sent in the 101</a:t>
            </a:r>
            <a:r>
              <a:rPr lang="en-US" baseline="30000" dirty="0"/>
              <a:t>st</a:t>
            </a:r>
            <a:r>
              <a:rPr lang="en-US" dirty="0"/>
              <a:t> Airborne to provide security for African-American students. </a:t>
            </a:r>
          </a:p>
          <a:p>
            <a:endParaRPr lang="en-US" dirty="0"/>
          </a:p>
        </p:txBody>
      </p:sp>
      <p:pic>
        <p:nvPicPr>
          <p:cNvPr id="7" name="Content Placeholder 6"/>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800600" y="1600200"/>
            <a:ext cx="3277932" cy="4361490"/>
          </a:xfrm>
        </p:spPr>
      </p:pic>
    </p:spTree>
    <p:extLst>
      <p:ext uri="{BB962C8B-B14F-4D97-AF65-F5344CB8AC3E}">
        <p14:creationId xmlns:p14="http://schemas.microsoft.com/office/powerpoint/2010/main" val="4554579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Malcolm X</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09600" y="1600200"/>
            <a:ext cx="3886200" cy="2731770"/>
          </a:xfrm>
        </p:spPr>
      </p:pic>
      <p:sp>
        <p:nvSpPr>
          <p:cNvPr id="4" name="Content Placeholder 3"/>
          <p:cNvSpPr>
            <a:spLocks noGrp="1"/>
          </p:cNvSpPr>
          <p:nvPr>
            <p:ph sz="quarter" idx="2"/>
          </p:nvPr>
        </p:nvSpPr>
        <p:spPr>
          <a:xfrm>
            <a:off x="4844900" y="1589566"/>
            <a:ext cx="4070499" cy="4963633"/>
          </a:xfrm>
        </p:spPr>
        <p:txBody>
          <a:bodyPr>
            <a:normAutofit fontScale="85000" lnSpcReduction="20000"/>
          </a:bodyPr>
          <a:lstStyle/>
          <a:p>
            <a:r>
              <a:rPr lang="en-US" dirty="0"/>
              <a:t>Born with the last name “Little” in Omaha, Nebraska, this man was a drifter and small time criminal until the 1950s.  Then, he converted to Islam in prison, and became a minister within the Nation of Islam – or the Black Muslims.  He preached segregation, self-reliance, and self-defense, arguing that African-Americans should seek equality and freedom “by any means necessary.” </a:t>
            </a:r>
          </a:p>
          <a:p>
            <a:endParaRPr lang="en-US" dirty="0"/>
          </a:p>
        </p:txBody>
      </p:sp>
    </p:spTree>
    <p:extLst>
      <p:ext uri="{BB962C8B-B14F-4D97-AF65-F5344CB8AC3E}">
        <p14:creationId xmlns:p14="http://schemas.microsoft.com/office/powerpoint/2010/main" val="27202024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Stokely</a:t>
            </a:r>
            <a:r>
              <a:rPr lang="en-US" dirty="0" smtClean="0"/>
              <a:t> Carmichael</a:t>
            </a:r>
            <a:endParaRPr lang="en-US" dirty="0"/>
          </a:p>
        </p:txBody>
      </p:sp>
      <p:sp>
        <p:nvSpPr>
          <p:cNvPr id="3" name="Content Placeholder 2"/>
          <p:cNvSpPr>
            <a:spLocks noGrp="1"/>
          </p:cNvSpPr>
          <p:nvPr>
            <p:ph sz="quarter" idx="1"/>
          </p:nvPr>
        </p:nvSpPr>
        <p:spPr/>
        <p:txBody>
          <a:bodyPr/>
          <a:lstStyle/>
          <a:p>
            <a:r>
              <a:rPr lang="en-US" dirty="0"/>
              <a:t>He was the leader of the Student Non-Violent Coordinating Committee and the inspiration for the Black Panther Party.  He renounced non-violence and encouraged African-American self-defense.</a:t>
            </a:r>
          </a:p>
          <a:p>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876800" y="1752599"/>
            <a:ext cx="3124200" cy="4310121"/>
          </a:xfrm>
        </p:spPr>
      </p:pic>
    </p:spTree>
    <p:extLst>
      <p:ext uri="{BB962C8B-B14F-4D97-AF65-F5344CB8AC3E}">
        <p14:creationId xmlns:p14="http://schemas.microsoft.com/office/powerpoint/2010/main" val="8588512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 Ann Robinson</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839677" y="1589088"/>
            <a:ext cx="3426046" cy="4572000"/>
          </a:xfrm>
        </p:spPr>
      </p:pic>
      <p:sp>
        <p:nvSpPr>
          <p:cNvPr id="4" name="Content Placeholder 3"/>
          <p:cNvSpPr>
            <a:spLocks noGrp="1"/>
          </p:cNvSpPr>
          <p:nvPr>
            <p:ph sz="quarter" idx="2"/>
          </p:nvPr>
        </p:nvSpPr>
        <p:spPr/>
        <p:txBody>
          <a:bodyPr>
            <a:normAutofit fontScale="85000" lnSpcReduction="10000"/>
          </a:bodyPr>
          <a:lstStyle/>
          <a:p>
            <a:r>
              <a:rPr lang="en-US" dirty="0"/>
              <a:t>She helped to organize the Montgomery Bus Boycotts by printing 35,000 copies of a handbill announcing the event to be handed out at local churches. </a:t>
            </a:r>
            <a:r>
              <a:rPr lang="en-US" dirty="0" smtClean="0"/>
              <a:t> Although Rosa Parks gained greater fame from the event, Jo Ann Robinson may have played just as large a role in the success of the movement.</a:t>
            </a:r>
            <a:endParaRPr lang="en-US" dirty="0"/>
          </a:p>
        </p:txBody>
      </p:sp>
    </p:spTree>
    <p:extLst>
      <p:ext uri="{BB962C8B-B14F-4D97-AF65-F5344CB8AC3E}">
        <p14:creationId xmlns:p14="http://schemas.microsoft.com/office/powerpoint/2010/main" val="31426763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 Fred </a:t>
            </a:r>
            <a:r>
              <a:rPr lang="en-US" dirty="0" err="1" smtClean="0"/>
              <a:t>Shuttlesworth</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533400" y="1828800"/>
            <a:ext cx="3886200" cy="3497580"/>
          </a:xfrm>
        </p:spPr>
      </p:pic>
      <p:sp>
        <p:nvSpPr>
          <p:cNvPr id="4" name="Content Placeholder 3"/>
          <p:cNvSpPr>
            <a:spLocks noGrp="1"/>
          </p:cNvSpPr>
          <p:nvPr>
            <p:ph sz="quarter" idx="2"/>
          </p:nvPr>
        </p:nvSpPr>
        <p:spPr/>
        <p:txBody>
          <a:bodyPr/>
          <a:lstStyle/>
          <a:p>
            <a:r>
              <a:rPr lang="en-US" dirty="0"/>
              <a:t>He was the minister of the 16</a:t>
            </a:r>
            <a:r>
              <a:rPr lang="en-US" baseline="30000" dirty="0"/>
              <a:t>th</a:t>
            </a:r>
            <a:r>
              <a:rPr lang="en-US" dirty="0"/>
              <a:t> Street Baptist Church during the 1963 protest marches – and when a racist terrorist bombed the Church in September of 1963, killing four little girls.</a:t>
            </a:r>
          </a:p>
          <a:p>
            <a:endParaRPr lang="en-US" dirty="0"/>
          </a:p>
        </p:txBody>
      </p:sp>
    </p:spTree>
    <p:extLst>
      <p:ext uri="{BB962C8B-B14F-4D97-AF65-F5344CB8AC3E}">
        <p14:creationId xmlns:p14="http://schemas.microsoft.com/office/powerpoint/2010/main" val="28549428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Governor George Wallace</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723900" y="1589088"/>
            <a:ext cx="3657600" cy="4572000"/>
          </a:xfrm>
        </p:spPr>
      </p:pic>
      <p:sp>
        <p:nvSpPr>
          <p:cNvPr id="4" name="Content Placeholder 3"/>
          <p:cNvSpPr>
            <a:spLocks noGrp="1"/>
          </p:cNvSpPr>
          <p:nvPr>
            <p:ph sz="quarter" idx="2"/>
          </p:nvPr>
        </p:nvSpPr>
        <p:spPr/>
        <p:txBody>
          <a:bodyPr>
            <a:normAutofit lnSpcReduction="10000"/>
          </a:bodyPr>
          <a:lstStyle/>
          <a:p>
            <a:r>
              <a:rPr lang="en-US" dirty="0"/>
              <a:t>He was the segregationist governor from Alabama famous for the statement, “Segregation today, segregation tomorrow, segregation forever!” </a:t>
            </a:r>
            <a:r>
              <a:rPr lang="en-US" dirty="0" smtClean="0"/>
              <a:t>He was shot and partially paralyzed later in his life.</a:t>
            </a:r>
            <a:endParaRPr lang="en-US" dirty="0"/>
          </a:p>
          <a:p>
            <a:endParaRPr lang="en-US" dirty="0"/>
          </a:p>
        </p:txBody>
      </p:sp>
    </p:spTree>
    <p:extLst>
      <p:ext uri="{BB962C8B-B14F-4D97-AF65-F5344CB8AC3E}">
        <p14:creationId xmlns:p14="http://schemas.microsoft.com/office/powerpoint/2010/main" val="16267034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Gideon V. Wainwright (1963) </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066800" y="1612312"/>
            <a:ext cx="3352800" cy="5081355"/>
          </a:xfrm>
        </p:spPr>
      </p:pic>
      <p:sp>
        <p:nvSpPr>
          <p:cNvPr id="4" name="Content Placeholder 3"/>
          <p:cNvSpPr>
            <a:spLocks noGrp="1"/>
          </p:cNvSpPr>
          <p:nvPr>
            <p:ph sz="quarter" idx="2"/>
          </p:nvPr>
        </p:nvSpPr>
        <p:spPr>
          <a:xfrm>
            <a:off x="4844900" y="1589566"/>
            <a:ext cx="4070499" cy="5039833"/>
          </a:xfrm>
        </p:spPr>
        <p:txBody>
          <a:bodyPr>
            <a:normAutofit fontScale="85000" lnSpcReduction="20000"/>
          </a:bodyPr>
          <a:lstStyle/>
          <a:p>
            <a:r>
              <a:rPr lang="en-US" dirty="0"/>
              <a:t>After a poor drifter was convicted of breaking and entering and sentenced to five years in jail, he asked the Supreme Court to review his case.  He claimed that because he was too poor to afford a lawyer, he had been denied his right to counsel.  The Supreme Court ruled in his favor, and granted him a new trial in Florida, with a lawyer this time! (He was declared “not guilty.”)</a:t>
            </a:r>
          </a:p>
        </p:txBody>
      </p:sp>
    </p:spTree>
    <p:extLst>
      <p:ext uri="{BB962C8B-B14F-4D97-AF65-F5344CB8AC3E}">
        <p14:creationId xmlns:p14="http://schemas.microsoft.com/office/powerpoint/2010/main" val="3921473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Governor Lindsay Almond</a:t>
            </a:r>
            <a:endParaRPr lang="en-US" dirty="0"/>
          </a:p>
        </p:txBody>
      </p:sp>
      <p:sp>
        <p:nvSpPr>
          <p:cNvPr id="3" name="Content Placeholder 2"/>
          <p:cNvSpPr>
            <a:spLocks noGrp="1"/>
          </p:cNvSpPr>
          <p:nvPr>
            <p:ph sz="quarter" idx="1"/>
          </p:nvPr>
        </p:nvSpPr>
        <p:spPr/>
        <p:txBody>
          <a:bodyPr/>
          <a:lstStyle/>
          <a:p>
            <a:r>
              <a:rPr lang="en-US" dirty="0"/>
              <a:t>He was the racist governor of Virginia who encouraged localities to shut down their public schools altogether rather than allow African-American students to attend integrated schools. </a:t>
            </a:r>
          </a:p>
          <a:p>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876800" y="1600200"/>
            <a:ext cx="3581400" cy="4955762"/>
          </a:xfrm>
        </p:spPr>
      </p:pic>
    </p:spTree>
    <p:extLst>
      <p:ext uri="{BB962C8B-B14F-4D97-AF65-F5344CB8AC3E}">
        <p14:creationId xmlns:p14="http://schemas.microsoft.com/office/powerpoint/2010/main" val="33748003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Part II.  Civil Rights Organizations</a:t>
            </a:r>
            <a:endParaRPr lang="en-US" dirty="0"/>
          </a:p>
        </p:txBody>
      </p:sp>
      <p:sp>
        <p:nvSpPr>
          <p:cNvPr id="5" name="Title 4"/>
          <p:cNvSpPr>
            <a:spLocks noGrp="1"/>
          </p:cNvSpPr>
          <p:nvPr>
            <p:ph type="title"/>
          </p:nvPr>
        </p:nvSpPr>
        <p:spPr/>
        <p:txBody>
          <a:bodyPr/>
          <a:lstStyle/>
          <a:p>
            <a:r>
              <a:rPr lang="en-US" dirty="0" smtClean="0"/>
              <a:t>Civil Rights Organizations</a:t>
            </a:r>
            <a:endParaRPr lang="en-US" dirty="0"/>
          </a:p>
        </p:txBody>
      </p:sp>
    </p:spTree>
    <p:extLst>
      <p:ext uri="{BB962C8B-B14F-4D97-AF65-F5344CB8AC3E}">
        <p14:creationId xmlns:p14="http://schemas.microsoft.com/office/powerpoint/2010/main" val="11223071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The Southern Christian Leadership Conference (SCLC)</a:t>
            </a:r>
            <a:endParaRPr lang="en-US" dirty="0"/>
          </a:p>
        </p:txBody>
      </p:sp>
      <p:pic>
        <p:nvPicPr>
          <p:cNvPr id="9" name="Content Placeholder 8"/>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838200" y="1676400"/>
            <a:ext cx="3713130" cy="4495800"/>
          </a:xfrm>
        </p:spPr>
      </p:pic>
      <p:sp>
        <p:nvSpPr>
          <p:cNvPr id="8" name="Content Placeholder 7"/>
          <p:cNvSpPr>
            <a:spLocks noGrp="1"/>
          </p:cNvSpPr>
          <p:nvPr>
            <p:ph sz="quarter" idx="2"/>
          </p:nvPr>
        </p:nvSpPr>
        <p:spPr/>
        <p:txBody>
          <a:bodyPr/>
          <a:lstStyle/>
          <a:p>
            <a:r>
              <a:rPr lang="en-US" dirty="0"/>
              <a:t>Martin Luther King, Jr. was the founder of this organization, which was devoted to non-violent, civil disobedience, and organized countless protests against racism, segregation, and the discrimination.</a:t>
            </a:r>
          </a:p>
          <a:p>
            <a:endParaRPr lang="en-US" dirty="0"/>
          </a:p>
        </p:txBody>
      </p:sp>
    </p:spTree>
    <p:extLst>
      <p:ext uri="{BB962C8B-B14F-4D97-AF65-F5344CB8AC3E}">
        <p14:creationId xmlns:p14="http://schemas.microsoft.com/office/powerpoint/2010/main" val="31428915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Student Non-Violent Coordinating Committee (SNCC) </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a:t>Ella Baker helped to organize this group of students as they began a protest movement in the early 1960s.  Students organized events like the sit-in movement in Southern cities, and participated in events like the Freedom Rides and the Selma march of 1965. </a:t>
            </a:r>
          </a:p>
          <a:p>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417972" y="2057400"/>
            <a:ext cx="4705246" cy="3810000"/>
          </a:xfrm>
        </p:spPr>
      </p:pic>
    </p:spTree>
    <p:extLst>
      <p:ext uri="{BB962C8B-B14F-4D97-AF65-F5344CB8AC3E}">
        <p14:creationId xmlns:p14="http://schemas.microsoft.com/office/powerpoint/2010/main" val="5371643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Congress of Racial Equality (CORE)</a:t>
            </a:r>
            <a:endParaRPr lang="en-US" dirty="0"/>
          </a:p>
        </p:txBody>
      </p:sp>
      <p:sp>
        <p:nvSpPr>
          <p:cNvPr id="3" name="Content Placeholder 2"/>
          <p:cNvSpPr>
            <a:spLocks noGrp="1"/>
          </p:cNvSpPr>
          <p:nvPr>
            <p:ph sz="quarter" idx="1"/>
          </p:nvPr>
        </p:nvSpPr>
        <p:spPr>
          <a:xfrm>
            <a:off x="381000" y="1589566"/>
            <a:ext cx="4114800" cy="5039833"/>
          </a:xfrm>
        </p:spPr>
        <p:txBody>
          <a:bodyPr>
            <a:normAutofit fontScale="85000" lnSpcReduction="20000"/>
          </a:bodyPr>
          <a:lstStyle/>
          <a:p>
            <a:r>
              <a:rPr lang="en-US" dirty="0"/>
              <a:t>This organization organized the “Freedom Rides” from Washington, DC to New Orleans, LA in the summer of 1961.  Along the way, they tested out the interstate travel laws throughout the South. Unfortunately, due to violent methods used by Southern segregationists and the lack of proper law enforcement in Southern states, the group did not ever make it to New Orleans. </a:t>
            </a:r>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571999" y="1676400"/>
            <a:ext cx="4411579" cy="4191000"/>
          </a:xfrm>
        </p:spPr>
      </p:pic>
    </p:spTree>
    <p:extLst>
      <p:ext uri="{BB962C8B-B14F-4D97-AF65-F5344CB8AC3E}">
        <p14:creationId xmlns:p14="http://schemas.microsoft.com/office/powerpoint/2010/main" val="11276597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Mississippi Freedom Democratic Party (MFDP)</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762000" y="1676399"/>
            <a:ext cx="3886200" cy="4599053"/>
          </a:xfrm>
        </p:spPr>
      </p:pic>
      <p:sp>
        <p:nvSpPr>
          <p:cNvPr id="4" name="Content Placeholder 3"/>
          <p:cNvSpPr>
            <a:spLocks noGrp="1"/>
          </p:cNvSpPr>
          <p:nvPr>
            <p:ph sz="quarter" idx="2"/>
          </p:nvPr>
        </p:nvSpPr>
        <p:spPr/>
        <p:txBody>
          <a:bodyPr>
            <a:normAutofit fontScale="92500" lnSpcReduction="20000"/>
          </a:bodyPr>
          <a:lstStyle/>
          <a:p>
            <a:r>
              <a:rPr lang="en-US" dirty="0"/>
              <a:t>This organization emerged during the Mississippi Freedom Summer voter registration drive.  When they went to Atlantic City, NJ in 1964 seeking to be seated at the Democratic National Convention, they were offered only two seats.  The group walked out in protest!</a:t>
            </a:r>
          </a:p>
          <a:p>
            <a:endParaRPr lang="en-US" dirty="0"/>
          </a:p>
        </p:txBody>
      </p:sp>
    </p:spTree>
    <p:extLst>
      <p:ext uri="{BB962C8B-B14F-4D97-AF65-F5344CB8AC3E}">
        <p14:creationId xmlns:p14="http://schemas.microsoft.com/office/powerpoint/2010/main" val="23465522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Black Power Movement</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880110" y="1589088"/>
            <a:ext cx="3345180" cy="4572000"/>
          </a:xfrm>
        </p:spPr>
      </p:pic>
      <p:sp>
        <p:nvSpPr>
          <p:cNvPr id="4" name="Content Placeholder 3"/>
          <p:cNvSpPr>
            <a:spLocks noGrp="1"/>
          </p:cNvSpPr>
          <p:nvPr>
            <p:ph sz="quarter" idx="2"/>
          </p:nvPr>
        </p:nvSpPr>
        <p:spPr/>
        <p:txBody>
          <a:bodyPr>
            <a:normAutofit lnSpcReduction="10000"/>
          </a:bodyPr>
          <a:lstStyle/>
          <a:p>
            <a:r>
              <a:rPr lang="en-US" dirty="0" err="1"/>
              <a:t>Stokely</a:t>
            </a:r>
            <a:r>
              <a:rPr lang="en-US" dirty="0"/>
              <a:t> Carmichael organized this movement during the Selma march in Mississippi – encouraging people to engage in community activism and self-defense whenever necessary. </a:t>
            </a:r>
          </a:p>
          <a:p>
            <a:r>
              <a:rPr lang="en-US" dirty="0"/>
              <a:t> </a:t>
            </a:r>
          </a:p>
          <a:p>
            <a:endParaRPr lang="en-US" dirty="0"/>
          </a:p>
        </p:txBody>
      </p:sp>
    </p:spTree>
    <p:extLst>
      <p:ext uri="{BB962C8B-B14F-4D97-AF65-F5344CB8AC3E}">
        <p14:creationId xmlns:p14="http://schemas.microsoft.com/office/powerpoint/2010/main" val="213107357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Black Panther Party</a:t>
            </a:r>
            <a:endParaRPr lang="en-US" dirty="0"/>
          </a:p>
        </p:txBody>
      </p:sp>
      <p:sp>
        <p:nvSpPr>
          <p:cNvPr id="3" name="Content Placeholder 2"/>
          <p:cNvSpPr>
            <a:spLocks noGrp="1"/>
          </p:cNvSpPr>
          <p:nvPr>
            <p:ph sz="quarter" idx="1"/>
          </p:nvPr>
        </p:nvSpPr>
        <p:spPr/>
        <p:txBody>
          <a:bodyPr>
            <a:normAutofit/>
          </a:bodyPr>
          <a:lstStyle/>
          <a:p>
            <a:r>
              <a:rPr lang="en-US" dirty="0"/>
              <a:t>This organization was founded in Oakland in the 1960s – inspired by </a:t>
            </a:r>
            <a:r>
              <a:rPr lang="en-US" dirty="0" err="1"/>
              <a:t>Stokely</a:t>
            </a:r>
            <a:r>
              <a:rPr lang="en-US" dirty="0"/>
              <a:t> Carmichael’s activism – in order to combat police brutality in the city and promote self-reliance of African-Americans. </a:t>
            </a:r>
          </a:p>
          <a:p>
            <a:pPr marL="0" indent="0">
              <a:buNone/>
            </a:pPr>
            <a:endParaRPr lang="en-US" dirty="0"/>
          </a:p>
          <a:p>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038600" y="2438400"/>
            <a:ext cx="4761992" cy="3276600"/>
          </a:xfrm>
        </p:spPr>
      </p:pic>
    </p:spTree>
    <p:extLst>
      <p:ext uri="{BB962C8B-B14F-4D97-AF65-F5344CB8AC3E}">
        <p14:creationId xmlns:p14="http://schemas.microsoft.com/office/powerpoint/2010/main" val="166050236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“Black Lives Matter” Movement</a:t>
            </a:r>
            <a:endParaRPr lang="en-US" dirty="0"/>
          </a:p>
        </p:txBody>
      </p:sp>
      <p:sp>
        <p:nvSpPr>
          <p:cNvPr id="3" name="Content Placeholder 2"/>
          <p:cNvSpPr>
            <a:spLocks noGrp="1"/>
          </p:cNvSpPr>
          <p:nvPr>
            <p:ph sz="quarter" idx="1"/>
          </p:nvPr>
        </p:nvSpPr>
        <p:spPr>
          <a:xfrm>
            <a:off x="381000" y="1589566"/>
            <a:ext cx="4343400" cy="5039834"/>
          </a:xfrm>
        </p:spPr>
        <p:txBody>
          <a:bodyPr>
            <a:normAutofit fontScale="85000" lnSpcReduction="20000"/>
          </a:bodyPr>
          <a:lstStyle/>
          <a:p>
            <a:r>
              <a:rPr lang="en-US" dirty="0"/>
              <a:t>This organization was created in response to the shooting death of Michael Brown in Ferguson, MO; the choking death of Eric Garner in New York City, and the death in police custody of Freddy Gray, a black man from Baltimore, MD – just three in a long string of victims of police brutality and gun violence in America.  The group’s goals are larger yet – they attempt to promote equality for all black people.</a:t>
            </a:r>
          </a:p>
          <a:p>
            <a:pPr marL="0" indent="0">
              <a:buNone/>
            </a:pPr>
            <a:endParaRPr lang="en-US" dirty="0"/>
          </a:p>
          <a:p>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5347970" y="1589088"/>
            <a:ext cx="2880360" cy="4572000"/>
          </a:xfrm>
        </p:spPr>
      </p:pic>
    </p:spTree>
    <p:extLst>
      <p:ext uri="{BB962C8B-B14F-4D97-AF65-F5344CB8AC3E}">
        <p14:creationId xmlns:p14="http://schemas.microsoft.com/office/powerpoint/2010/main" val="421488137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839200" cy="990600"/>
          </a:xfrm>
        </p:spPr>
        <p:txBody>
          <a:bodyPr>
            <a:normAutofit fontScale="90000"/>
          </a:bodyPr>
          <a:lstStyle/>
          <a:p>
            <a:r>
              <a:rPr lang="en-US" dirty="0" smtClean="0"/>
              <a:t>The National Association for the Advancement of Colored People (NAACP) </a:t>
            </a:r>
            <a:endParaRPr lang="en-US" dirty="0"/>
          </a:p>
        </p:txBody>
      </p:sp>
      <p:sp>
        <p:nvSpPr>
          <p:cNvPr id="3" name="Content Placeholder 2"/>
          <p:cNvSpPr>
            <a:spLocks noGrp="1"/>
          </p:cNvSpPr>
          <p:nvPr>
            <p:ph sz="quarter" idx="1"/>
          </p:nvPr>
        </p:nvSpPr>
        <p:spPr>
          <a:xfrm>
            <a:off x="228600" y="1741966"/>
            <a:ext cx="4419600" cy="5116034"/>
          </a:xfrm>
        </p:spPr>
        <p:txBody>
          <a:bodyPr>
            <a:normAutofit fontScale="77500" lnSpcReduction="20000"/>
          </a:bodyPr>
          <a:lstStyle/>
          <a:p>
            <a:r>
              <a:rPr lang="en-US" dirty="0"/>
              <a:t>Founded in 1909 by W.E.B. DuBois, this organization probably did more to advance the cause of the Civil Rights Movement than any other by launching legal challenges against segregation, discrimination, racism, and hate crimes.  Using the 14</a:t>
            </a:r>
            <a:r>
              <a:rPr lang="en-US" baseline="30000" dirty="0"/>
              <a:t>th</a:t>
            </a:r>
            <a:r>
              <a:rPr lang="en-US" dirty="0"/>
              <a:t> Amendment’s Constitutional protections, the organization won cases like </a:t>
            </a:r>
            <a:r>
              <a:rPr lang="en-US" i="1" dirty="0"/>
              <a:t>Brown V. Board</a:t>
            </a:r>
            <a:r>
              <a:rPr lang="en-US" dirty="0"/>
              <a:t>, the Montgomery Bus Company discrimination suit, and interracial marriage rights (</a:t>
            </a:r>
            <a:r>
              <a:rPr lang="en-US" i="1" dirty="0"/>
              <a:t>Loving V. Virginia</a:t>
            </a:r>
            <a:r>
              <a:rPr lang="en-US" dirty="0"/>
              <a:t>), and the right to interstate travel for all people. </a:t>
            </a:r>
          </a:p>
          <a:p>
            <a:r>
              <a:rPr lang="en-US" dirty="0"/>
              <a:t> </a:t>
            </a:r>
          </a:p>
          <a:p>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5257800" y="1676400"/>
            <a:ext cx="3048000" cy="4801126"/>
          </a:xfrm>
        </p:spPr>
      </p:pic>
    </p:spTree>
    <p:extLst>
      <p:ext uri="{BB962C8B-B14F-4D97-AF65-F5344CB8AC3E}">
        <p14:creationId xmlns:p14="http://schemas.microsoft.com/office/powerpoint/2010/main" val="8264973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Escobedo V. Illinois (1964) </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857124" y="1589087"/>
            <a:ext cx="3714876" cy="5008449"/>
          </a:xfrm>
        </p:spPr>
      </p:pic>
      <p:sp>
        <p:nvSpPr>
          <p:cNvPr id="4" name="Content Placeholder 3"/>
          <p:cNvSpPr>
            <a:spLocks noGrp="1"/>
          </p:cNvSpPr>
          <p:nvPr>
            <p:ph sz="quarter" idx="2"/>
          </p:nvPr>
        </p:nvSpPr>
        <p:spPr/>
        <p:txBody>
          <a:bodyPr>
            <a:normAutofit fontScale="92500" lnSpcReduction="20000"/>
          </a:bodyPr>
          <a:lstStyle/>
          <a:p>
            <a:r>
              <a:rPr lang="en-US" dirty="0"/>
              <a:t>In this case, the Supreme Court ruled that the criminally accused had the right to a lawyer to be present when they were interrogated by police and that investigators must advise suspects of their right to remain silent.  The case emerged from a murder case in the Chicago area. </a:t>
            </a:r>
          </a:p>
        </p:txBody>
      </p:sp>
    </p:spTree>
    <p:extLst>
      <p:ext uri="{BB962C8B-B14F-4D97-AF65-F5344CB8AC3E}">
        <p14:creationId xmlns:p14="http://schemas.microsoft.com/office/powerpoint/2010/main" val="24430434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Little Rock Nine</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09600" y="1803085"/>
            <a:ext cx="3886200" cy="4144006"/>
          </a:xfrm>
        </p:spPr>
      </p:pic>
      <p:sp>
        <p:nvSpPr>
          <p:cNvPr id="4" name="Content Placeholder 3"/>
          <p:cNvSpPr>
            <a:spLocks noGrp="1"/>
          </p:cNvSpPr>
          <p:nvPr>
            <p:ph sz="quarter" idx="2"/>
          </p:nvPr>
        </p:nvSpPr>
        <p:spPr>
          <a:xfrm>
            <a:off x="4844900" y="1589566"/>
            <a:ext cx="3994299" cy="4963633"/>
          </a:xfrm>
        </p:spPr>
        <p:txBody>
          <a:bodyPr>
            <a:normAutofit fontScale="92500" lnSpcReduction="10000"/>
          </a:bodyPr>
          <a:lstStyle/>
          <a:p>
            <a:r>
              <a:rPr lang="en-US" dirty="0"/>
              <a:t>These students were the first to ever integrate a Southern city’s school district.  It took intervention from US President Eisenhower to make it happen; however the students did successfully complete the school year before Arkansas – like Virginia – closed all of its public schools in 1958.</a:t>
            </a:r>
          </a:p>
          <a:p>
            <a:endParaRPr lang="en-US" dirty="0"/>
          </a:p>
          <a:p>
            <a:endParaRPr lang="en-US" dirty="0"/>
          </a:p>
        </p:txBody>
      </p:sp>
    </p:spTree>
    <p:extLst>
      <p:ext uri="{BB962C8B-B14F-4D97-AF65-F5344CB8AC3E}">
        <p14:creationId xmlns:p14="http://schemas.microsoft.com/office/powerpoint/2010/main" val="213556788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Part III.  Major Events and Movements</a:t>
            </a:r>
          </a:p>
          <a:p>
            <a:endParaRPr lang="en-US" dirty="0"/>
          </a:p>
        </p:txBody>
      </p:sp>
      <p:sp>
        <p:nvSpPr>
          <p:cNvPr id="5" name="Title 4"/>
          <p:cNvSpPr>
            <a:spLocks noGrp="1"/>
          </p:cNvSpPr>
          <p:nvPr>
            <p:ph type="title"/>
          </p:nvPr>
        </p:nvSpPr>
        <p:spPr/>
        <p:txBody>
          <a:bodyPr>
            <a:normAutofit fontScale="90000"/>
          </a:bodyPr>
          <a:lstStyle/>
          <a:p>
            <a:r>
              <a:rPr lang="en-US" dirty="0" smtClean="0">
                <a:solidFill>
                  <a:schemeClr val="tx2">
                    <a:lumMod val="50000"/>
                  </a:schemeClr>
                </a:solidFill>
              </a:rPr>
              <a:t>Ideas, Events, and Accomplishments of the Civil Rights Movement</a:t>
            </a:r>
            <a:endParaRPr lang="en-US" dirty="0">
              <a:solidFill>
                <a:schemeClr val="tx2">
                  <a:lumMod val="50000"/>
                </a:schemeClr>
              </a:solidFill>
            </a:endParaRPr>
          </a:p>
        </p:txBody>
      </p:sp>
    </p:spTree>
    <p:extLst>
      <p:ext uri="{BB962C8B-B14F-4D97-AF65-F5344CB8AC3E}">
        <p14:creationId xmlns:p14="http://schemas.microsoft.com/office/powerpoint/2010/main" val="146100612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 Letter from a Birmingham Jail”</a:t>
            </a:r>
            <a:endParaRPr lang="en-US" dirty="0"/>
          </a:p>
        </p:txBody>
      </p:sp>
      <p:sp>
        <p:nvSpPr>
          <p:cNvPr id="5" name="Content Placeholder 4"/>
          <p:cNvSpPr>
            <a:spLocks noGrp="1"/>
          </p:cNvSpPr>
          <p:nvPr>
            <p:ph sz="quarter" idx="1"/>
          </p:nvPr>
        </p:nvSpPr>
        <p:spPr/>
        <p:txBody>
          <a:bodyPr>
            <a:normAutofit fontScale="92500" lnSpcReduction="10000"/>
          </a:bodyPr>
          <a:lstStyle/>
          <a:p>
            <a:r>
              <a:rPr lang="en-US" dirty="0"/>
              <a:t>Martin Luther King wrote this in 1963, and many people consider it his most articulate defense of the strategies of the Civil Rights movement: non-violent, civil disobedience, which obeyed the laws of God and justice rather than the flawed laws of man.</a:t>
            </a:r>
          </a:p>
          <a:p>
            <a:endParaRPr lang="en-US" dirty="0"/>
          </a:p>
        </p:txBody>
      </p:sp>
      <p:pic>
        <p:nvPicPr>
          <p:cNvPr id="7" name="Content Placeholder 6"/>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724400" y="1752600"/>
            <a:ext cx="3886200" cy="2646470"/>
          </a:xfrm>
        </p:spPr>
      </p:pic>
    </p:spTree>
    <p:extLst>
      <p:ext uri="{BB962C8B-B14F-4D97-AF65-F5344CB8AC3E}">
        <p14:creationId xmlns:p14="http://schemas.microsoft.com/office/powerpoint/2010/main" val="10755146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March on Washington, 1963</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a:t>Organized by the combined efforts of </a:t>
            </a:r>
            <a:r>
              <a:rPr lang="en-US" dirty="0" err="1"/>
              <a:t>Asa</a:t>
            </a:r>
            <a:r>
              <a:rPr lang="en-US" dirty="0"/>
              <a:t> Philip Randolph and Bayard Russell, this iconic Civil Rights event is the forum where Rev. Dr. Martin Luther King, Jr. delivered the “I Have A Dream” speech – at the steps of the Lincoln Memorial – during the centennial year of the Emancipation Proclamation. </a:t>
            </a:r>
          </a:p>
          <a:p>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724400" y="1600200"/>
            <a:ext cx="3276600" cy="4935508"/>
          </a:xfrm>
        </p:spPr>
      </p:pic>
    </p:spTree>
    <p:extLst>
      <p:ext uri="{BB962C8B-B14F-4D97-AF65-F5344CB8AC3E}">
        <p14:creationId xmlns:p14="http://schemas.microsoft.com/office/powerpoint/2010/main" val="370793698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Selma March, 1965</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85800" y="1828800"/>
            <a:ext cx="3886200" cy="2417216"/>
          </a:xfrm>
        </p:spPr>
      </p:pic>
      <p:sp>
        <p:nvSpPr>
          <p:cNvPr id="4" name="Content Placeholder 3"/>
          <p:cNvSpPr>
            <a:spLocks noGrp="1"/>
          </p:cNvSpPr>
          <p:nvPr>
            <p:ph sz="quarter" idx="2"/>
          </p:nvPr>
        </p:nvSpPr>
        <p:spPr/>
        <p:txBody>
          <a:bodyPr>
            <a:normAutofit/>
          </a:bodyPr>
          <a:lstStyle/>
          <a:p>
            <a:r>
              <a:rPr lang="en-US" dirty="0"/>
              <a:t>This march was organized in April of 1965 to protest against the violence and intimidation targeting African-Americans in Alabama who attempted to register to vote.  </a:t>
            </a:r>
          </a:p>
          <a:p>
            <a:pPr marL="0" indent="0">
              <a:buNone/>
            </a:pPr>
            <a:endParaRPr lang="en-US" dirty="0"/>
          </a:p>
        </p:txBody>
      </p:sp>
    </p:spTree>
    <p:extLst>
      <p:ext uri="{BB962C8B-B14F-4D97-AF65-F5344CB8AC3E}">
        <p14:creationId xmlns:p14="http://schemas.microsoft.com/office/powerpoint/2010/main" val="393977152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Gerrymandering in Virginia</a:t>
            </a:r>
            <a:endParaRPr lang="en-US" dirty="0"/>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762000" y="1752600"/>
            <a:ext cx="4223686" cy="4419600"/>
          </a:xfrm>
        </p:spPr>
      </p:pic>
      <p:sp>
        <p:nvSpPr>
          <p:cNvPr id="4" name="Content Placeholder 3"/>
          <p:cNvSpPr>
            <a:spLocks noGrp="1"/>
          </p:cNvSpPr>
          <p:nvPr>
            <p:ph sz="quarter" idx="2"/>
          </p:nvPr>
        </p:nvSpPr>
        <p:spPr/>
        <p:txBody>
          <a:bodyPr/>
          <a:lstStyle/>
          <a:p>
            <a:r>
              <a:rPr lang="en-US" dirty="0"/>
              <a:t>This term refers to the manner in which Congressional districts are designed in Virginia, which must be redesigned in accordance with law. </a:t>
            </a:r>
          </a:p>
        </p:txBody>
      </p:sp>
    </p:spTree>
    <p:extLst>
      <p:ext uri="{BB962C8B-B14F-4D97-AF65-F5344CB8AC3E}">
        <p14:creationId xmlns:p14="http://schemas.microsoft.com/office/powerpoint/2010/main" val="392358427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Rise and Fall of Affirmative Action</a:t>
            </a:r>
            <a:endParaRPr lang="en-US" dirty="0"/>
          </a:p>
        </p:txBody>
      </p:sp>
      <p:sp>
        <p:nvSpPr>
          <p:cNvPr id="3" name="Content Placeholder 2"/>
          <p:cNvSpPr>
            <a:spLocks noGrp="1"/>
          </p:cNvSpPr>
          <p:nvPr>
            <p:ph sz="quarter" idx="1"/>
          </p:nvPr>
        </p:nvSpPr>
        <p:spPr>
          <a:xfrm>
            <a:off x="228600" y="1589566"/>
            <a:ext cx="4267200" cy="5039833"/>
          </a:xfrm>
        </p:spPr>
        <p:txBody>
          <a:bodyPr>
            <a:normAutofit fontScale="92500" lnSpcReduction="20000"/>
          </a:bodyPr>
          <a:lstStyle/>
          <a:p>
            <a:r>
              <a:rPr lang="en-US" dirty="0"/>
              <a:t>Thurgood Marshall argued in favor of hiring practices which favored minority candidates as a way to promote greater justice in society while he was a lawyer and upheld such laws while he was a member of the Supreme Court.  When he resigned from the bench, though, challenges to these laws saw them gradually eroded away and eliminated. </a:t>
            </a:r>
          </a:p>
          <a:p>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648200" y="1981200"/>
            <a:ext cx="4267200" cy="4267200"/>
          </a:xfrm>
        </p:spPr>
      </p:pic>
    </p:spTree>
    <p:extLst>
      <p:ext uri="{BB962C8B-B14F-4D97-AF65-F5344CB8AC3E}">
        <p14:creationId xmlns:p14="http://schemas.microsoft.com/office/powerpoint/2010/main" val="224520169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24</a:t>
            </a:r>
            <a:r>
              <a:rPr lang="en-US" baseline="30000" dirty="0" smtClean="0"/>
              <a:t>th</a:t>
            </a:r>
            <a:r>
              <a:rPr lang="en-US" dirty="0" smtClean="0"/>
              <a:t> Amendment is Ratified</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895350" y="1589088"/>
            <a:ext cx="3314700" cy="4572000"/>
          </a:xfrm>
        </p:spPr>
      </p:pic>
      <p:sp>
        <p:nvSpPr>
          <p:cNvPr id="4" name="Content Placeholder 3"/>
          <p:cNvSpPr>
            <a:spLocks noGrp="1"/>
          </p:cNvSpPr>
          <p:nvPr>
            <p:ph sz="quarter" idx="2"/>
          </p:nvPr>
        </p:nvSpPr>
        <p:spPr>
          <a:xfrm>
            <a:off x="4419600" y="1589566"/>
            <a:ext cx="4311501" cy="4963633"/>
          </a:xfrm>
        </p:spPr>
        <p:txBody>
          <a:bodyPr>
            <a:normAutofit fontScale="92500" lnSpcReduction="10000"/>
          </a:bodyPr>
          <a:lstStyle/>
          <a:p>
            <a:r>
              <a:rPr lang="en-US" dirty="0"/>
              <a:t>This amendment to the Constitution ended the poll tax in the states where it still remained in 1964 – including Texas, Virginia, Arkansas, and Mississippi. </a:t>
            </a:r>
            <a:r>
              <a:rPr lang="en-US" dirty="0" smtClean="0"/>
              <a:t>The poll tax discriminated against the poor – a disproportionate number of whom were African-Americans in Southern States.</a:t>
            </a:r>
            <a:endParaRPr lang="en-US" dirty="0"/>
          </a:p>
          <a:p>
            <a:pPr marL="0" indent="0">
              <a:buNone/>
            </a:pPr>
            <a:endParaRPr lang="en-US" dirty="0"/>
          </a:p>
        </p:txBody>
      </p:sp>
    </p:spTree>
    <p:extLst>
      <p:ext uri="{BB962C8B-B14F-4D97-AF65-F5344CB8AC3E}">
        <p14:creationId xmlns:p14="http://schemas.microsoft.com/office/powerpoint/2010/main" val="225271772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Civil Rights Act of 1964</a:t>
            </a:r>
            <a:endParaRPr lang="en-US" dirty="0"/>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304800" y="1828800"/>
            <a:ext cx="4552166" cy="3048000"/>
          </a:xfrm>
        </p:spPr>
      </p:pic>
      <p:sp>
        <p:nvSpPr>
          <p:cNvPr id="4" name="Content Placeholder 3"/>
          <p:cNvSpPr>
            <a:spLocks noGrp="1"/>
          </p:cNvSpPr>
          <p:nvPr>
            <p:ph sz="quarter" idx="2"/>
          </p:nvPr>
        </p:nvSpPr>
        <p:spPr/>
        <p:txBody>
          <a:bodyPr/>
          <a:lstStyle/>
          <a:p>
            <a:r>
              <a:rPr lang="en-US" dirty="0"/>
              <a:t>This law forbids discrimination on the basis of race, sex, skin color, or religion.  It was signed into law in 1964 by President Lyndon Baines Johnson.  He signed the Voting Rights Act into law in 1965.</a:t>
            </a:r>
          </a:p>
          <a:p>
            <a:endParaRPr lang="en-US" dirty="0"/>
          </a:p>
        </p:txBody>
      </p:sp>
    </p:spTree>
    <p:extLst>
      <p:ext uri="{BB962C8B-B14F-4D97-AF65-F5344CB8AC3E}">
        <p14:creationId xmlns:p14="http://schemas.microsoft.com/office/powerpoint/2010/main" val="232776239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Equal Rights Amendment</a:t>
            </a:r>
            <a:endParaRPr lang="en-US" dirty="0"/>
          </a:p>
        </p:txBody>
      </p:sp>
      <p:sp>
        <p:nvSpPr>
          <p:cNvPr id="3" name="Content Placeholder 2"/>
          <p:cNvSpPr>
            <a:spLocks noGrp="1"/>
          </p:cNvSpPr>
          <p:nvPr>
            <p:ph sz="quarter" idx="1"/>
          </p:nvPr>
        </p:nvSpPr>
        <p:spPr>
          <a:xfrm>
            <a:off x="152400" y="1589566"/>
            <a:ext cx="4343400" cy="5039833"/>
          </a:xfrm>
        </p:spPr>
        <p:txBody>
          <a:bodyPr>
            <a:normAutofit fontScale="85000" lnSpcReduction="20000"/>
          </a:bodyPr>
          <a:lstStyle/>
          <a:p>
            <a:r>
              <a:rPr lang="en-US" dirty="0"/>
              <a:t>This proposed amendment stated: “Equality of rights under the law shall not be denied or abridged by the United States or by any State on account of sex… Congress shall have the power to enforce, by appropriate legislation the provisions of this article… The amendment shall take effect two years after the date of ratification.”  </a:t>
            </a:r>
            <a:r>
              <a:rPr lang="en-US" i="1" u="sng" dirty="0"/>
              <a:t>The amendment was never ratified by the states and is not law</a:t>
            </a:r>
            <a:r>
              <a:rPr lang="en-US" dirty="0"/>
              <a:t>.</a:t>
            </a:r>
          </a:p>
          <a:p>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686300" y="1752600"/>
            <a:ext cx="4328970" cy="4343400"/>
          </a:xfrm>
        </p:spPr>
      </p:pic>
    </p:spTree>
    <p:extLst>
      <p:ext uri="{BB962C8B-B14F-4D97-AF65-F5344CB8AC3E}">
        <p14:creationId xmlns:p14="http://schemas.microsoft.com/office/powerpoint/2010/main" val="6994432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Miranda V. Arizona (1966)</a:t>
            </a:r>
            <a:endParaRPr lang="en-US" dirty="0"/>
          </a:p>
        </p:txBody>
      </p:sp>
      <p:sp>
        <p:nvSpPr>
          <p:cNvPr id="3" name="Content Placeholder 2"/>
          <p:cNvSpPr>
            <a:spLocks noGrp="1"/>
          </p:cNvSpPr>
          <p:nvPr>
            <p:ph sz="quarter" idx="1"/>
          </p:nvPr>
        </p:nvSpPr>
        <p:spPr>
          <a:xfrm>
            <a:off x="381000" y="1589566"/>
            <a:ext cx="4114800" cy="4963633"/>
          </a:xfrm>
        </p:spPr>
        <p:txBody>
          <a:bodyPr>
            <a:normAutofit fontScale="85000" lnSpcReduction="20000"/>
          </a:bodyPr>
          <a:lstStyle/>
          <a:p>
            <a:r>
              <a:rPr lang="en-US" dirty="0"/>
              <a:t>This case – brought by a man convicted of kidnapping and sexual assault – brought forth a decision in which the Supreme Court ruled that criminals had “the right to remain silent,” that they should be warned that their words “could be used against them in a court of law,” and that they had the right to an attorney – whether they could afford counsel or not. </a:t>
            </a:r>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495800" y="1589088"/>
            <a:ext cx="4101497" cy="5182564"/>
          </a:xfrm>
        </p:spPr>
      </p:pic>
    </p:spTree>
    <p:extLst>
      <p:ext uri="{BB962C8B-B14F-4D97-AF65-F5344CB8AC3E}">
        <p14:creationId xmlns:p14="http://schemas.microsoft.com/office/powerpoint/2010/main" val="94302750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2015 Riots of Ferguson, Missouri and Baltimore, Maryland</a:t>
            </a:r>
            <a:endParaRPr lang="en-US" dirty="0"/>
          </a:p>
        </p:txBody>
      </p:sp>
      <p:sp>
        <p:nvSpPr>
          <p:cNvPr id="3" name="Content Placeholder 2"/>
          <p:cNvSpPr>
            <a:spLocks noGrp="1"/>
          </p:cNvSpPr>
          <p:nvPr>
            <p:ph sz="quarter" idx="1"/>
          </p:nvPr>
        </p:nvSpPr>
        <p:spPr>
          <a:xfrm>
            <a:off x="457200" y="1828800"/>
            <a:ext cx="2133600" cy="4572000"/>
          </a:xfrm>
        </p:spPr>
        <p:txBody>
          <a:bodyPr>
            <a:normAutofit fontScale="85000" lnSpcReduction="10000"/>
          </a:bodyPr>
          <a:lstStyle/>
          <a:p>
            <a:pPr marL="0" indent="0">
              <a:buNone/>
            </a:pPr>
            <a:r>
              <a:rPr lang="en-US" dirty="0"/>
              <a:t>The deaths of Michael Brown and Freddy Gray while they were in police custody sparked urban rioting and violence between police officers and citizens during 2015.</a:t>
            </a:r>
          </a:p>
          <a:p>
            <a:pPr marL="0" indent="0">
              <a:buNone/>
            </a:pPr>
            <a:endParaRPr lang="en-US" dirty="0"/>
          </a:p>
          <a:p>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2801435" y="1913731"/>
            <a:ext cx="5863140" cy="3801269"/>
          </a:xfrm>
        </p:spPr>
      </p:pic>
    </p:spTree>
    <p:extLst>
      <p:ext uri="{BB962C8B-B14F-4D97-AF65-F5344CB8AC3E}">
        <p14:creationId xmlns:p14="http://schemas.microsoft.com/office/powerpoint/2010/main" val="100191626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Massive Resistance in Virginia, 1958</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09600" y="1672215"/>
            <a:ext cx="3886200" cy="4405745"/>
          </a:xfrm>
        </p:spPr>
      </p:pic>
      <p:sp>
        <p:nvSpPr>
          <p:cNvPr id="4" name="Content Placeholder 3"/>
          <p:cNvSpPr>
            <a:spLocks noGrp="1"/>
          </p:cNvSpPr>
          <p:nvPr>
            <p:ph sz="quarter" idx="2"/>
          </p:nvPr>
        </p:nvSpPr>
        <p:spPr/>
        <p:txBody>
          <a:bodyPr>
            <a:normAutofit fontScale="85000" lnSpcReduction="10000"/>
          </a:bodyPr>
          <a:lstStyle/>
          <a:p>
            <a:r>
              <a:rPr lang="en-US" dirty="0"/>
              <a:t>The state of Virginia encouraged its localities – including Norfolk, VA – to close down all of its schools in 1958 rather than allow the integration of the schools to continue.  The first students to integrate our schools locally, known as the Norfolk 17, were shut out of public education the following year.</a:t>
            </a:r>
          </a:p>
          <a:p>
            <a:endParaRPr lang="en-US" dirty="0"/>
          </a:p>
        </p:txBody>
      </p:sp>
    </p:spTree>
    <p:extLst>
      <p:ext uri="{BB962C8B-B14F-4D97-AF65-F5344CB8AC3E}">
        <p14:creationId xmlns:p14="http://schemas.microsoft.com/office/powerpoint/2010/main" val="405514917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Part V.  Ideas about the arch of the Civil Rights Movement.</a:t>
            </a:r>
            <a:endParaRPr lang="en-US" dirty="0"/>
          </a:p>
        </p:txBody>
      </p:sp>
      <p:sp>
        <p:nvSpPr>
          <p:cNvPr id="5" name="Title 4"/>
          <p:cNvSpPr>
            <a:spLocks noGrp="1"/>
          </p:cNvSpPr>
          <p:nvPr>
            <p:ph type="title"/>
          </p:nvPr>
        </p:nvSpPr>
        <p:spPr/>
        <p:txBody>
          <a:bodyPr/>
          <a:lstStyle/>
          <a:p>
            <a:r>
              <a:rPr lang="en-US" dirty="0" smtClean="0"/>
              <a:t>Short Answer Essay Word Banks</a:t>
            </a:r>
            <a:endParaRPr lang="en-US" dirty="0"/>
          </a:p>
        </p:txBody>
      </p:sp>
    </p:spTree>
    <p:extLst>
      <p:ext uri="{BB962C8B-B14F-4D97-AF65-F5344CB8AC3E}">
        <p14:creationId xmlns:p14="http://schemas.microsoft.com/office/powerpoint/2010/main" val="127918477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 Legislative Acts of Congress Regarding Civil Rights, 1950 - 2000</a:t>
            </a:r>
            <a:endParaRPr lang="en-US" dirty="0"/>
          </a:p>
        </p:txBody>
      </p:sp>
      <p:sp>
        <p:nvSpPr>
          <p:cNvPr id="5" name="Content Placeholder 4"/>
          <p:cNvSpPr>
            <a:spLocks noGrp="1"/>
          </p:cNvSpPr>
          <p:nvPr>
            <p:ph sz="quarter" idx="1"/>
          </p:nvPr>
        </p:nvSpPr>
        <p:spPr/>
        <p:txBody>
          <a:bodyPr/>
          <a:lstStyle/>
          <a:p>
            <a:r>
              <a:rPr lang="en-US" dirty="0" smtClean="0"/>
              <a:t>The Civil Rights Act of 1964</a:t>
            </a:r>
          </a:p>
          <a:p>
            <a:endParaRPr lang="en-US" dirty="0"/>
          </a:p>
          <a:p>
            <a:r>
              <a:rPr lang="en-US" dirty="0" smtClean="0"/>
              <a:t>The Voting Rights Act of 1965</a:t>
            </a:r>
          </a:p>
          <a:p>
            <a:endParaRPr lang="en-US" dirty="0"/>
          </a:p>
          <a:p>
            <a:r>
              <a:rPr lang="en-US" dirty="0" smtClean="0"/>
              <a:t>The Americans With Disabilities Act</a:t>
            </a:r>
          </a:p>
          <a:p>
            <a:endParaRPr lang="en-US" dirty="0"/>
          </a:p>
          <a:p>
            <a:r>
              <a:rPr lang="en-US" dirty="0" smtClean="0"/>
              <a:t>Title IX</a:t>
            </a:r>
            <a:endParaRPr lang="en-US" dirty="0" smtClean="0"/>
          </a:p>
        </p:txBody>
      </p:sp>
    </p:spTree>
    <p:extLst>
      <p:ext uri="{BB962C8B-B14F-4D97-AF65-F5344CB8AC3E}">
        <p14:creationId xmlns:p14="http://schemas.microsoft.com/office/powerpoint/2010/main" val="402085065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of Resistance</a:t>
            </a:r>
            <a:endParaRPr lang="en-US" dirty="0"/>
          </a:p>
        </p:txBody>
      </p:sp>
      <p:sp>
        <p:nvSpPr>
          <p:cNvPr id="3" name="Content Placeholder 2"/>
          <p:cNvSpPr>
            <a:spLocks noGrp="1"/>
          </p:cNvSpPr>
          <p:nvPr>
            <p:ph sz="quarter" idx="1"/>
          </p:nvPr>
        </p:nvSpPr>
        <p:spPr/>
        <p:txBody>
          <a:bodyPr/>
          <a:lstStyle/>
          <a:p>
            <a:r>
              <a:rPr lang="en-US" dirty="0" smtClean="0"/>
              <a:t>Non-Violent, Civil Disobedience</a:t>
            </a:r>
          </a:p>
          <a:p>
            <a:endParaRPr lang="en-US" dirty="0"/>
          </a:p>
          <a:p>
            <a:r>
              <a:rPr lang="en-US" dirty="0" smtClean="0"/>
              <a:t>Militant Resistance and Self-Reliance</a:t>
            </a:r>
          </a:p>
          <a:p>
            <a:endParaRPr lang="en-US" dirty="0"/>
          </a:p>
          <a:p>
            <a:r>
              <a:rPr lang="en-US" dirty="0" smtClean="0"/>
              <a:t>Legal Challenges of the NAACP and ACLU</a:t>
            </a:r>
          </a:p>
          <a:p>
            <a:endParaRPr lang="en-US" dirty="0"/>
          </a:p>
          <a:p>
            <a:r>
              <a:rPr lang="en-US" dirty="0" smtClean="0"/>
              <a:t>Violence, Rioting, and Destruction of Property</a:t>
            </a:r>
            <a:endParaRPr lang="en-US" dirty="0"/>
          </a:p>
        </p:txBody>
      </p:sp>
    </p:spTree>
    <p:extLst>
      <p:ext uri="{BB962C8B-B14F-4D97-AF65-F5344CB8AC3E}">
        <p14:creationId xmlns:p14="http://schemas.microsoft.com/office/powerpoint/2010/main" val="196003555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Tactics of Resistance</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Protest Marches, Sit-</a:t>
            </a:r>
            <a:r>
              <a:rPr lang="en-US" dirty="0" smtClean="0"/>
              <a:t>ins, Economic Boycotts, Mass Arrests, and Moral Suasion</a:t>
            </a:r>
          </a:p>
          <a:p>
            <a:endParaRPr lang="en-US" dirty="0"/>
          </a:p>
          <a:p>
            <a:r>
              <a:rPr lang="en-US" dirty="0" smtClean="0"/>
              <a:t>Community armament, 2</a:t>
            </a:r>
            <a:r>
              <a:rPr lang="en-US" baseline="30000" dirty="0" smtClean="0"/>
              <a:t>nd</a:t>
            </a:r>
            <a:r>
              <a:rPr lang="en-US" dirty="0" smtClean="0"/>
              <a:t> Amendment rights, economic unity, boycotts</a:t>
            </a:r>
          </a:p>
          <a:p>
            <a:endParaRPr lang="en-US" dirty="0" smtClean="0"/>
          </a:p>
          <a:p>
            <a:r>
              <a:rPr lang="en-US" dirty="0" smtClean="0"/>
              <a:t>Brown V. Board of Education, Loving V. </a:t>
            </a:r>
            <a:r>
              <a:rPr lang="en-US" dirty="0" smtClean="0"/>
              <a:t>Virginia</a:t>
            </a:r>
          </a:p>
          <a:p>
            <a:endParaRPr lang="en-US" dirty="0"/>
          </a:p>
          <a:p>
            <a:r>
              <a:rPr lang="en-US" dirty="0" smtClean="0"/>
              <a:t>Rioting: Watts, Detroit, Ferguson, Baltimore</a:t>
            </a:r>
            <a:endParaRPr lang="en-US" dirty="0"/>
          </a:p>
        </p:txBody>
      </p:sp>
    </p:spTree>
    <p:extLst>
      <p:ext uri="{BB962C8B-B14F-4D97-AF65-F5344CB8AC3E}">
        <p14:creationId xmlns:p14="http://schemas.microsoft.com/office/powerpoint/2010/main" val="3413629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Victories of the Civil Rights Movement, 1900 – the Present</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19</a:t>
            </a:r>
            <a:r>
              <a:rPr lang="en-US" baseline="30000" dirty="0" smtClean="0"/>
              <a:t>th</a:t>
            </a:r>
            <a:r>
              <a:rPr lang="en-US" dirty="0" smtClean="0"/>
              <a:t> Amendment to the Constitution</a:t>
            </a:r>
          </a:p>
          <a:p>
            <a:r>
              <a:rPr lang="en-US" i="1" dirty="0" smtClean="0"/>
              <a:t>Brown V. Board of Education, Topeka, KS</a:t>
            </a:r>
            <a:endParaRPr lang="en-US" i="1" dirty="0" smtClean="0"/>
          </a:p>
          <a:p>
            <a:r>
              <a:rPr lang="en-US" dirty="0" smtClean="0"/>
              <a:t>24</a:t>
            </a:r>
            <a:r>
              <a:rPr lang="en-US" baseline="30000" dirty="0" smtClean="0"/>
              <a:t>th</a:t>
            </a:r>
            <a:r>
              <a:rPr lang="en-US" dirty="0" smtClean="0"/>
              <a:t> Amendment to the Constitution</a:t>
            </a:r>
          </a:p>
          <a:p>
            <a:r>
              <a:rPr lang="en-US" dirty="0" smtClean="0"/>
              <a:t>The March on Washington For Jobs and Freedom</a:t>
            </a:r>
          </a:p>
          <a:p>
            <a:r>
              <a:rPr lang="en-US" dirty="0" smtClean="0"/>
              <a:t>The Civil Rights Act of 1964</a:t>
            </a:r>
          </a:p>
          <a:p>
            <a:r>
              <a:rPr lang="en-US" dirty="0" smtClean="0"/>
              <a:t>The Voting Right Act of 1965</a:t>
            </a:r>
          </a:p>
          <a:p>
            <a:r>
              <a:rPr lang="en-US" i="1" dirty="0" smtClean="0"/>
              <a:t>Loving V. </a:t>
            </a:r>
            <a:r>
              <a:rPr lang="en-US" i="1" dirty="0" smtClean="0"/>
              <a:t>Virginia</a:t>
            </a:r>
            <a:endParaRPr lang="en-US" i="1" dirty="0" smtClean="0"/>
          </a:p>
          <a:p>
            <a:r>
              <a:rPr lang="en-US" dirty="0" smtClean="0"/>
              <a:t>The election of African-American legislators.</a:t>
            </a:r>
          </a:p>
          <a:p>
            <a:r>
              <a:rPr lang="en-US" dirty="0" smtClean="0"/>
              <a:t>Thurgood Marshall on the Supreme Court</a:t>
            </a:r>
          </a:p>
          <a:p>
            <a:pPr marL="0" indent="0">
              <a:buNone/>
            </a:pPr>
            <a:endParaRPr lang="en-US" dirty="0"/>
          </a:p>
        </p:txBody>
      </p:sp>
    </p:spTree>
    <p:extLst>
      <p:ext uri="{BB962C8B-B14F-4D97-AF65-F5344CB8AC3E}">
        <p14:creationId xmlns:p14="http://schemas.microsoft.com/office/powerpoint/2010/main" val="33397618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Plessy V. Ferguson (1896)</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47404" y="3912882"/>
            <a:ext cx="3886200" cy="2362809"/>
          </a:xfrm>
        </p:spPr>
      </p:pic>
      <p:sp>
        <p:nvSpPr>
          <p:cNvPr id="4" name="Content Placeholder 3"/>
          <p:cNvSpPr>
            <a:spLocks noGrp="1"/>
          </p:cNvSpPr>
          <p:nvPr>
            <p:ph sz="quarter" idx="2"/>
          </p:nvPr>
        </p:nvSpPr>
        <p:spPr/>
        <p:txBody>
          <a:bodyPr>
            <a:normAutofit lnSpcReduction="10000"/>
          </a:bodyPr>
          <a:lstStyle/>
          <a:p>
            <a:r>
              <a:rPr lang="en-US" dirty="0"/>
              <a:t>This Supreme Court decision completely ignored and undermined the 14</a:t>
            </a:r>
            <a:r>
              <a:rPr lang="en-US" baseline="30000" dirty="0"/>
              <a:t>th</a:t>
            </a:r>
            <a:r>
              <a:rPr lang="en-US" dirty="0"/>
              <a:t> Amendment to the Constitution, ruling that segregation was legal as long as the institutions created were separate but equal.</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43824">
            <a:off x="1492092" y="1614339"/>
            <a:ext cx="1872845" cy="2427207"/>
          </a:xfrm>
          <a:prstGeom prst="rect">
            <a:avLst/>
          </a:prstGeom>
        </p:spPr>
      </p:pic>
    </p:spTree>
    <p:extLst>
      <p:ext uri="{BB962C8B-B14F-4D97-AF65-F5344CB8AC3E}">
        <p14:creationId xmlns:p14="http://schemas.microsoft.com/office/powerpoint/2010/main" val="17740245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Wesberry</a:t>
            </a:r>
            <a:r>
              <a:rPr lang="en-US" dirty="0" smtClean="0"/>
              <a:t> V. Sanders (1964)</a:t>
            </a:r>
            <a:endParaRPr lang="en-US" dirty="0"/>
          </a:p>
        </p:txBody>
      </p:sp>
      <p:sp>
        <p:nvSpPr>
          <p:cNvPr id="3" name="Content Placeholder 2"/>
          <p:cNvSpPr>
            <a:spLocks noGrp="1"/>
          </p:cNvSpPr>
          <p:nvPr>
            <p:ph sz="quarter" idx="1"/>
          </p:nvPr>
        </p:nvSpPr>
        <p:spPr/>
        <p:txBody>
          <a:bodyPr>
            <a:normAutofit lnSpcReduction="10000"/>
          </a:bodyPr>
          <a:lstStyle/>
          <a:p>
            <a:r>
              <a:rPr lang="en-US" dirty="0"/>
              <a:t>This decision established the principle that all congressional districts should be of substantially equal populations</a:t>
            </a:r>
            <a:r>
              <a:rPr lang="en-US" dirty="0" smtClean="0"/>
              <a:t>.  The ruling made re-districting and apportionment more democratic by nature.</a:t>
            </a:r>
            <a:endParaRPr lang="en-US" dirty="0"/>
          </a:p>
        </p:txBody>
      </p:sp>
      <p:pic>
        <p:nvPicPr>
          <p:cNvPr id="5" name="Content Placeholder 4"/>
          <p:cNvPicPr>
            <a:picLocks noGrp="1" noChangeAspect="1"/>
          </p:cNvPicPr>
          <p:nvPr>
            <p:ph sz="quarter" idx="2"/>
          </p:nvPr>
        </p:nvPicPr>
        <p:blipFill>
          <a:blip r:embed="rId2">
            <a:grayscl/>
            <a:extLst>
              <a:ext uri="{28A0092B-C50C-407E-A947-70E740481C1C}">
                <a14:useLocalDpi xmlns:a14="http://schemas.microsoft.com/office/drawing/2010/main" val="0"/>
              </a:ext>
            </a:extLst>
          </a:blip>
          <a:stretch>
            <a:fillRect/>
          </a:stretch>
        </p:blipFill>
        <p:spPr>
          <a:xfrm>
            <a:off x="4959350" y="1728788"/>
            <a:ext cx="3657600" cy="4292600"/>
          </a:xfrm>
        </p:spPr>
      </p:pic>
    </p:spTree>
    <p:extLst>
      <p:ext uri="{BB962C8B-B14F-4D97-AF65-F5344CB8AC3E}">
        <p14:creationId xmlns:p14="http://schemas.microsoft.com/office/powerpoint/2010/main" val="37200468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Tinker V. Des Moines (1969) </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676400" y="1600200"/>
            <a:ext cx="5526206" cy="3647296"/>
          </a:xfrm>
        </p:spPr>
      </p:pic>
      <p:sp>
        <p:nvSpPr>
          <p:cNvPr id="4" name="Content Placeholder 3"/>
          <p:cNvSpPr>
            <a:spLocks noGrp="1"/>
          </p:cNvSpPr>
          <p:nvPr>
            <p:ph sz="quarter" idx="2"/>
          </p:nvPr>
        </p:nvSpPr>
        <p:spPr>
          <a:xfrm>
            <a:off x="838200" y="5283890"/>
            <a:ext cx="7374286" cy="1338488"/>
          </a:xfrm>
        </p:spPr>
        <p:txBody>
          <a:bodyPr>
            <a:normAutofit fontScale="85000" lnSpcReduction="20000"/>
          </a:bodyPr>
          <a:lstStyle/>
          <a:p>
            <a:r>
              <a:rPr lang="en-US" dirty="0"/>
              <a:t>In this case, the SCOTUS ruled that students were within their rights expressing anti-Vietnam War sentiments with black armbands in school – as long as they did not disrupt learning. </a:t>
            </a:r>
          </a:p>
        </p:txBody>
      </p:sp>
    </p:spTree>
    <p:extLst>
      <p:ext uri="{BB962C8B-B14F-4D97-AF65-F5344CB8AC3E}">
        <p14:creationId xmlns:p14="http://schemas.microsoft.com/office/powerpoint/2010/main" val="16956957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Jersey V. T.L.O.</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a:t>When a young woman was suspected of smoking marijuana in her school’s restroom, her purse was searched by a vice principal, who discovered cigarettes, weed, and evidence that the young woman had been dealing drugs in school.  The Court ruled that while the school may not have had “probable cause” to search the girls purse, they did have “reasonable suspicion” – and that was good enough to search someone in school! </a:t>
            </a:r>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343400" y="1828800"/>
            <a:ext cx="5427036" cy="3733800"/>
          </a:xfrm>
        </p:spPr>
      </p:pic>
    </p:spTree>
    <p:extLst>
      <p:ext uri="{BB962C8B-B14F-4D97-AF65-F5344CB8AC3E}">
        <p14:creationId xmlns:p14="http://schemas.microsoft.com/office/powerpoint/2010/main" val="19400506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ustom 4">
      <a:dk1>
        <a:sysClr val="windowText" lastClr="000000"/>
      </a:dk1>
      <a:lt1>
        <a:sysClr val="window" lastClr="FFFFFF"/>
      </a:lt1>
      <a:dk2>
        <a:srgbClr val="3E3D2D"/>
      </a:dk2>
      <a:lt2>
        <a:srgbClr val="CAF278"/>
      </a:lt2>
      <a:accent1>
        <a:srgbClr val="94C600"/>
      </a:accent1>
      <a:accent2>
        <a:srgbClr val="6F9400"/>
      </a:accent2>
      <a:accent3>
        <a:srgbClr val="FF6700"/>
      </a:accent3>
      <a:accent4>
        <a:srgbClr val="909465"/>
      </a:accent4>
      <a:accent5>
        <a:srgbClr val="956B43"/>
      </a:accent5>
      <a:accent6>
        <a:srgbClr val="FEA022"/>
      </a:accent6>
      <a:hlink>
        <a:srgbClr val="E68200"/>
      </a:hlink>
      <a:folHlink>
        <a:srgbClr val="FFA94A"/>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137</TotalTime>
  <Words>2769</Words>
  <Application>Microsoft Office PowerPoint</Application>
  <PresentationFormat>On-screen Show (4:3)</PresentationFormat>
  <Paragraphs>140</Paragraphs>
  <Slides>56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56</vt:i4>
      </vt:variant>
    </vt:vector>
  </HeadingPairs>
  <TitlesOfParts>
    <vt:vector size="60" baseType="lpstr">
      <vt:lpstr>Tw Cen MT</vt:lpstr>
      <vt:lpstr>Wingdings</vt:lpstr>
      <vt:lpstr>Wingdings 2</vt:lpstr>
      <vt:lpstr>Median</vt:lpstr>
      <vt:lpstr>The Supreme Court’s Role in Promoting Civil Rights</vt:lpstr>
      <vt:lpstr>Mapp V. Ohio (1961)</vt:lpstr>
      <vt:lpstr>Gideon V. Wainwright (1963) </vt:lpstr>
      <vt:lpstr>Escobedo V. Illinois (1964) </vt:lpstr>
      <vt:lpstr>Miranda V. Arizona (1966)</vt:lpstr>
      <vt:lpstr>Plessy V. Ferguson (1896)</vt:lpstr>
      <vt:lpstr>Wesberry V. Sanders (1964)</vt:lpstr>
      <vt:lpstr>Tinker V. Des Moines (1969) </vt:lpstr>
      <vt:lpstr>New Jersey V. T.L.O.</vt:lpstr>
      <vt:lpstr>Loving V. Virginia (1967) </vt:lpstr>
      <vt:lpstr>Engle V. Vitale (1962) </vt:lpstr>
      <vt:lpstr>Kent V. The United States (1966) </vt:lpstr>
      <vt:lpstr>Santa Fe V. Doe (2000)</vt:lpstr>
      <vt:lpstr>California Board of Regents V. Bakke        (1978)</vt:lpstr>
      <vt:lpstr>Brown V. Board of Education (1954)</vt:lpstr>
      <vt:lpstr>Morse V. Frederick (2007) </vt:lpstr>
      <vt:lpstr>Obergefell V. Hodges (2015) </vt:lpstr>
      <vt:lpstr>Identifications and Vocabulary</vt:lpstr>
      <vt:lpstr>Chief Justice Earl Warren</vt:lpstr>
      <vt:lpstr>Thurgood Marshall</vt:lpstr>
      <vt:lpstr>Jim Crow</vt:lpstr>
      <vt:lpstr>Rev. Dr. Martin Luther King, Jr. </vt:lpstr>
      <vt:lpstr>Rosa Parks</vt:lpstr>
      <vt:lpstr>President Dwight David Eisenhower</vt:lpstr>
      <vt:lpstr>Malcolm X</vt:lpstr>
      <vt:lpstr>Stokely Carmichael</vt:lpstr>
      <vt:lpstr>Jo Ann Robinson</vt:lpstr>
      <vt:lpstr>Rev. Fred Shuttlesworth</vt:lpstr>
      <vt:lpstr>Governor George Wallace</vt:lpstr>
      <vt:lpstr>Governor Lindsay Almond</vt:lpstr>
      <vt:lpstr>Civil Rights Organizations</vt:lpstr>
      <vt:lpstr>The Southern Christian Leadership Conference (SCLC)</vt:lpstr>
      <vt:lpstr>The Student Non-Violent Coordinating Committee (SNCC) </vt:lpstr>
      <vt:lpstr>The Congress of Racial Equality (CORE)</vt:lpstr>
      <vt:lpstr>The Mississippi Freedom Democratic Party (MFDP)</vt:lpstr>
      <vt:lpstr>The Black Power Movement</vt:lpstr>
      <vt:lpstr>The Black Panther Party</vt:lpstr>
      <vt:lpstr>The “Black Lives Matter” Movement</vt:lpstr>
      <vt:lpstr>The National Association for the Advancement of Colored People (NAACP) </vt:lpstr>
      <vt:lpstr>The Little Rock Nine</vt:lpstr>
      <vt:lpstr>Ideas, Events, and Accomplishments of the Civil Rights Movement</vt:lpstr>
      <vt:lpstr>“A Letter from a Birmingham Jail”</vt:lpstr>
      <vt:lpstr>The March on Washington, 1963</vt:lpstr>
      <vt:lpstr>The Selma March, 1965</vt:lpstr>
      <vt:lpstr>Gerrymandering in Virginia</vt:lpstr>
      <vt:lpstr>The Rise and Fall of Affirmative Action</vt:lpstr>
      <vt:lpstr>The 24th Amendment is Ratified</vt:lpstr>
      <vt:lpstr>The Civil Rights Act of 1964</vt:lpstr>
      <vt:lpstr>The Equal Rights Amendment</vt:lpstr>
      <vt:lpstr>The 2015 Riots of Ferguson, Missouri and Baltimore, Maryland</vt:lpstr>
      <vt:lpstr>Massive Resistance in Virginia, 1958</vt:lpstr>
      <vt:lpstr>Short Answer Essay Word Banks</vt:lpstr>
      <vt:lpstr>The Legislative Acts of Congress Regarding Civil Rights, 1950 - 2000</vt:lpstr>
      <vt:lpstr>Methods of Resistance</vt:lpstr>
      <vt:lpstr>Tactics of Resistance</vt:lpstr>
      <vt:lpstr>Victories of the Civil Rights Movement, 1900 – the Present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Supreme Court’s Role in Promoting Civil Rights</dc:title>
  <dc:creator>Adam</dc:creator>
  <cp:lastModifiedBy>Adam Henry</cp:lastModifiedBy>
  <cp:revision>13</cp:revision>
  <dcterms:created xsi:type="dcterms:W3CDTF">2015-07-12T17:28:22Z</dcterms:created>
  <dcterms:modified xsi:type="dcterms:W3CDTF">2015-07-12T20:16:58Z</dcterms:modified>
</cp:coreProperties>
</file>